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87" r:id="rId5"/>
    <p:sldId id="288" r:id="rId6"/>
    <p:sldId id="305" r:id="rId7"/>
    <p:sldId id="308" r:id="rId8"/>
    <p:sldId id="293" r:id="rId9"/>
    <p:sldId id="292" r:id="rId10"/>
    <p:sldId id="291" r:id="rId11"/>
    <p:sldId id="294" r:id="rId12"/>
    <p:sldId id="295" r:id="rId13"/>
    <p:sldId id="298" r:id="rId14"/>
    <p:sldId id="309" r:id="rId15"/>
    <p:sldId id="312" r:id="rId16"/>
    <p:sldId id="290" r:id="rId17"/>
    <p:sldId id="282" r:id="rId18"/>
    <p:sldId id="302" r:id="rId19"/>
    <p:sldId id="278" r:id="rId20"/>
    <p:sldId id="300" r:id="rId21"/>
    <p:sldId id="277" r:id="rId22"/>
    <p:sldId id="289" r:id="rId23"/>
    <p:sldId id="285" r:id="rId24"/>
    <p:sldId id="296" r:id="rId25"/>
    <p:sldId id="280" r:id="rId26"/>
    <p:sldId id="301" r:id="rId27"/>
    <p:sldId id="311" r:id="rId28"/>
    <p:sldId id="310" r:id="rId29"/>
    <p:sldId id="286" r:id="rId30"/>
    <p:sldId id="265" r:id="rId31"/>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McCulloch" initials="AM" lastIdx="4" clrIdx="0">
    <p:extLst>
      <p:ext uri="{19B8F6BF-5375-455C-9EA6-DF929625EA0E}">
        <p15:presenceInfo xmlns:p15="http://schemas.microsoft.com/office/powerpoint/2012/main" userId="S-1-5-21-2826357362-578382212-3020901606-2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458" y="-28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031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7175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1998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534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338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700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37513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13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056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327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2825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3/21/2022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54210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61" y="274320"/>
            <a:ext cx="6460371" cy="4871858"/>
          </a:xfrm>
          <a:prstGeom prst="rect">
            <a:avLst/>
          </a:prstGeom>
        </p:spPr>
      </p:pic>
      <p:sp>
        <p:nvSpPr>
          <p:cNvPr id="15" name="TextBox 14"/>
          <p:cNvSpPr txBox="1"/>
          <p:nvPr/>
        </p:nvSpPr>
        <p:spPr>
          <a:xfrm>
            <a:off x="1020847" y="5343167"/>
            <a:ext cx="4807131" cy="2585323"/>
          </a:xfrm>
          <a:prstGeom prst="rect">
            <a:avLst/>
          </a:prstGeom>
          <a:noFill/>
        </p:spPr>
        <p:txBody>
          <a:bodyPr wrap="square" rtlCol="0">
            <a:spAutoFit/>
          </a:bodyPr>
          <a:lstStyle/>
          <a:p>
            <a:pPr algn="ctr"/>
            <a:r>
              <a:rPr lang="en-GB" sz="5400" dirty="0"/>
              <a:t>Year 9 Options Guide</a:t>
            </a:r>
          </a:p>
          <a:p>
            <a:pPr algn="ctr"/>
            <a:r>
              <a:rPr lang="en-GB" sz="3600" dirty="0"/>
              <a:t>2022 - 2024</a:t>
            </a:r>
            <a:r>
              <a:rPr lang="en-GB" sz="5400" dirty="0"/>
              <a:t> </a:t>
            </a:r>
          </a:p>
        </p:txBody>
      </p:sp>
      <p:sp>
        <p:nvSpPr>
          <p:cNvPr id="2" name="Rectangle 1"/>
          <p:cNvSpPr/>
          <p:nvPr/>
        </p:nvSpPr>
        <p:spPr>
          <a:xfrm>
            <a:off x="3310217" y="4387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369223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327" y="734822"/>
            <a:ext cx="3398413" cy="484012"/>
          </a:xfrm>
        </p:spPr>
        <p:txBody>
          <a:bodyPr>
            <a:noAutofit/>
          </a:bodyPr>
          <a:lstStyle/>
          <a:p>
            <a:r>
              <a:rPr lang="en-GB" sz="2200" b="1"/>
              <a:t>Mathematics GCSE</a:t>
            </a:r>
            <a:endParaRPr lang="en-US" dirty="0"/>
          </a:p>
        </p:txBody>
      </p:sp>
      <p:sp>
        <p:nvSpPr>
          <p:cNvPr id="5" name="Text Placeholder 4"/>
          <p:cNvSpPr>
            <a:spLocks noGrp="1"/>
          </p:cNvSpPr>
          <p:nvPr>
            <p:ph type="body" idx="1"/>
          </p:nvPr>
        </p:nvSpPr>
        <p:spPr>
          <a:xfrm>
            <a:off x="3930743" y="1428698"/>
            <a:ext cx="2186657" cy="499180"/>
          </a:xfrm>
          <a:solidFill>
            <a:srgbClr val="FF0000"/>
          </a:solidFill>
          <a:ln>
            <a:solidFill>
              <a:srgbClr val="FF0000"/>
            </a:solidFill>
          </a:ln>
        </p:spPr>
        <p:txBody>
          <a:bodyPr anchor="ctr">
            <a:normAutofit fontScale="92500" lnSpcReduction="20000"/>
          </a:bodyPr>
          <a:lstStyle/>
          <a:p>
            <a:r>
              <a:rPr lang="en-GB" dirty="0">
                <a:solidFill>
                  <a:schemeClr val="bg1"/>
                </a:solidFill>
                <a:latin typeface="+mj-lt"/>
              </a:rPr>
              <a:t>How is the course assessed?</a:t>
            </a:r>
          </a:p>
        </p:txBody>
      </p:sp>
      <p:sp>
        <p:nvSpPr>
          <p:cNvPr id="11" name="Text Placeholder 4"/>
          <p:cNvSpPr txBox="1">
            <a:spLocks/>
          </p:cNvSpPr>
          <p:nvPr/>
        </p:nvSpPr>
        <p:spPr>
          <a:xfrm>
            <a:off x="3986470" y="3236296"/>
            <a:ext cx="2186657" cy="674388"/>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47354" y="2543890"/>
            <a:ext cx="3367535" cy="240693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600" dirty="0">
              <a:cs typeface="Calibri"/>
            </a:endParaRPr>
          </a:p>
        </p:txBody>
      </p:sp>
      <p:cxnSp>
        <p:nvCxnSpPr>
          <p:cNvPr id="3" name="Straight Connector 2"/>
          <p:cNvCxnSpPr/>
          <p:nvPr/>
        </p:nvCxnSpPr>
        <p:spPr>
          <a:xfrm>
            <a:off x="3766055" y="1160050"/>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06293" y="2055974"/>
            <a:ext cx="2842328" cy="954107"/>
          </a:xfrm>
          <a:prstGeom prst="rect">
            <a:avLst/>
          </a:prstGeom>
          <a:noFill/>
        </p:spPr>
        <p:txBody>
          <a:bodyPr wrap="square" rtlCol="0">
            <a:spAutoFit/>
          </a:bodyPr>
          <a:lstStyle/>
          <a:p>
            <a:r>
              <a:rPr lang="en-US" sz="1400" dirty="0"/>
              <a:t>100% Exam</a:t>
            </a:r>
          </a:p>
          <a:p>
            <a:r>
              <a:rPr lang="en-US" sz="1400" dirty="0"/>
              <a:t>Three exam papers </a:t>
            </a:r>
          </a:p>
          <a:p>
            <a:r>
              <a:rPr lang="en-US" sz="1400" dirty="0"/>
              <a:t>Paper 1 Non Calculator, </a:t>
            </a:r>
          </a:p>
          <a:p>
            <a:r>
              <a:rPr lang="en-US" sz="1400" dirty="0"/>
              <a:t>Papers 2 and 3 Calculator</a:t>
            </a:r>
            <a:endParaRPr lang="en-GB" sz="1400" dirty="0"/>
          </a:p>
        </p:txBody>
      </p:sp>
      <p:sp>
        <p:nvSpPr>
          <p:cNvPr id="23" name="TextBox 22"/>
          <p:cNvSpPr txBox="1"/>
          <p:nvPr/>
        </p:nvSpPr>
        <p:spPr>
          <a:xfrm>
            <a:off x="4035167" y="4068635"/>
            <a:ext cx="2402192" cy="3385542"/>
          </a:xfrm>
          <a:prstGeom prst="rect">
            <a:avLst/>
          </a:prstGeom>
          <a:noFill/>
        </p:spPr>
        <p:txBody>
          <a:bodyPr wrap="square" rtlCol="0">
            <a:spAutoFit/>
          </a:bodyPr>
          <a:lstStyle/>
          <a:p>
            <a:endParaRPr lang="en-US" sz="1400" dirty="0"/>
          </a:p>
          <a:p>
            <a:r>
              <a:rPr lang="en-US" sz="1400" dirty="0"/>
              <a:t>A good GCSE grade in </a:t>
            </a:r>
            <a:r>
              <a:rPr lang="en-US" sz="1400" dirty="0" err="1"/>
              <a:t>Maths</a:t>
            </a:r>
            <a:r>
              <a:rPr lang="en-US" sz="1400" dirty="0"/>
              <a:t> can lead to </a:t>
            </a:r>
          </a:p>
          <a:p>
            <a:r>
              <a:rPr lang="en-US" sz="1400" dirty="0"/>
              <a:t>A level </a:t>
            </a:r>
            <a:r>
              <a:rPr lang="en-US" sz="1400" dirty="0" err="1"/>
              <a:t>Maths</a:t>
            </a:r>
            <a:r>
              <a:rPr lang="en-US" sz="1400" dirty="0"/>
              <a:t> </a:t>
            </a:r>
          </a:p>
          <a:p>
            <a:endParaRPr lang="en-US" dirty="0"/>
          </a:p>
          <a:p>
            <a:r>
              <a:rPr lang="en-US" sz="1400" b="1" u="sng" dirty="0"/>
              <a:t>Possible Career paths</a:t>
            </a:r>
            <a:r>
              <a:rPr lang="en-US" sz="1400" u="sng" dirty="0"/>
              <a:t>:  </a:t>
            </a:r>
            <a:r>
              <a:rPr lang="en-US" sz="1400" dirty="0"/>
              <a:t>Studying Mathematics can make a significant contribution to any job that requires calculations, from office work to careers in banking or retail. </a:t>
            </a:r>
            <a:r>
              <a:rPr lang="en-US" sz="1400" dirty="0" err="1"/>
              <a:t>Maths</a:t>
            </a:r>
            <a:r>
              <a:rPr lang="en-US" sz="1400" dirty="0"/>
              <a:t> develops the skills of reasoning and problem solving. </a:t>
            </a: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3754375" y="499407"/>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 </a:t>
            </a:r>
          </a:p>
          <a:p>
            <a:r>
              <a:rPr lang="en-GB" sz="2200" b="1" dirty="0">
                <a:ea typeface="+mj-lt"/>
                <a:cs typeface="+mj-lt"/>
              </a:rPr>
              <a:t>EDEXCEL</a:t>
            </a:r>
            <a:endParaRPr lang="en-GB" sz="2200" dirty="0">
              <a:ea typeface="+mj-lt"/>
              <a:cs typeface="+mj-lt"/>
            </a:endParaRPr>
          </a:p>
          <a:p>
            <a:endParaRPr lang="en-GB" sz="2100" b="1" dirty="0">
              <a:cs typeface="Calibri Light"/>
            </a:endParaRPr>
          </a:p>
        </p:txBody>
      </p:sp>
      <p:sp>
        <p:nvSpPr>
          <p:cNvPr id="16" name="Rectangle 15"/>
          <p:cNvSpPr/>
          <p:nvPr/>
        </p:nvSpPr>
        <p:spPr>
          <a:xfrm>
            <a:off x="228378" y="1357333"/>
            <a:ext cx="3253587" cy="2031325"/>
          </a:xfrm>
          <a:prstGeom prst="rect">
            <a:avLst/>
          </a:prstGeom>
        </p:spPr>
        <p:txBody>
          <a:bodyPr wrap="square">
            <a:spAutoFit/>
          </a:bodyPr>
          <a:lstStyle/>
          <a:p>
            <a:r>
              <a:rPr lang="en-US" sz="1400" dirty="0">
                <a:solidFill>
                  <a:prstClr val="black"/>
                </a:solidFill>
              </a:rPr>
              <a:t>Mathematics is a fundamental part of human thought and logic, and helps us in understanding the world and ourselves. It forms a crucial part of day-to-day life as adults, enabling us to manage our finances and provide for our future. </a:t>
            </a:r>
          </a:p>
          <a:p>
            <a:r>
              <a:rPr lang="en-US" sz="1400" dirty="0">
                <a:solidFill>
                  <a:prstClr val="black"/>
                </a:solidFill>
              </a:rPr>
              <a:t>Mathematics provides an effective way of building mental discipline and encourages logical reasoning and mental rigor. </a:t>
            </a:r>
            <a:endParaRPr lang="en-GB" sz="1400" dirty="0"/>
          </a:p>
        </p:txBody>
      </p:sp>
      <p:sp>
        <p:nvSpPr>
          <p:cNvPr id="17" name="Rectangle 16"/>
          <p:cNvSpPr/>
          <p:nvPr/>
        </p:nvSpPr>
        <p:spPr>
          <a:xfrm>
            <a:off x="318001" y="3388658"/>
            <a:ext cx="2931242" cy="2523768"/>
          </a:xfrm>
          <a:prstGeom prst="rect">
            <a:avLst/>
          </a:prstGeom>
        </p:spPr>
        <p:txBody>
          <a:bodyPr wrap="square">
            <a:spAutoFit/>
          </a:bodyPr>
          <a:lstStyle/>
          <a:p>
            <a:endParaRPr lang="en-US" dirty="0"/>
          </a:p>
          <a:p>
            <a:r>
              <a:rPr lang="en-US" sz="1400" b="1" u="sng" dirty="0"/>
              <a:t>Skills developed:</a:t>
            </a:r>
          </a:p>
          <a:p>
            <a:pPr marL="285750" indent="-285750">
              <a:buFont typeface="Arial" panose="020B0604020202020204" pitchFamily="34" charset="0"/>
              <a:buChar char="•"/>
            </a:pPr>
            <a:r>
              <a:rPr lang="en-US" sz="1400" dirty="0"/>
              <a:t>Algebra</a:t>
            </a:r>
          </a:p>
          <a:p>
            <a:pPr marL="285750" indent="-285750">
              <a:buFont typeface="Arial" panose="020B0604020202020204" pitchFamily="34" charset="0"/>
              <a:buChar char="•"/>
            </a:pPr>
            <a:r>
              <a:rPr lang="en-US" sz="1400" dirty="0"/>
              <a:t>Ratio</a:t>
            </a:r>
          </a:p>
          <a:p>
            <a:pPr marL="285750" indent="-285750">
              <a:buFont typeface="Arial" panose="020B0604020202020204" pitchFamily="34" charset="0"/>
              <a:buChar char="•"/>
            </a:pPr>
            <a:r>
              <a:rPr lang="en-US" sz="1400" dirty="0"/>
              <a:t>Proportion </a:t>
            </a:r>
          </a:p>
          <a:p>
            <a:pPr marL="285750" indent="-285750">
              <a:buFont typeface="Arial" panose="020B0604020202020204" pitchFamily="34" charset="0"/>
              <a:buChar char="•"/>
            </a:pPr>
            <a:r>
              <a:rPr lang="en-US" sz="1400" dirty="0"/>
              <a:t>Rates of change</a:t>
            </a:r>
          </a:p>
          <a:p>
            <a:pPr marL="285750" indent="-285750">
              <a:buFont typeface="Arial" panose="020B0604020202020204" pitchFamily="34" charset="0"/>
              <a:buChar char="•"/>
            </a:pPr>
            <a:r>
              <a:rPr lang="en-US" sz="1400" dirty="0"/>
              <a:t>Geometry</a:t>
            </a:r>
          </a:p>
          <a:p>
            <a:pPr marL="285750" indent="-285750">
              <a:buFont typeface="Arial" panose="020B0604020202020204" pitchFamily="34" charset="0"/>
              <a:buChar char="•"/>
            </a:pPr>
            <a:r>
              <a:rPr lang="en-US" sz="1400" dirty="0"/>
              <a:t>Measures</a:t>
            </a:r>
          </a:p>
          <a:p>
            <a:pPr marL="285750" indent="-285750">
              <a:buFont typeface="Arial" panose="020B0604020202020204" pitchFamily="34" charset="0"/>
              <a:buChar char="•"/>
            </a:pPr>
            <a:r>
              <a:rPr lang="en-US" sz="1400" dirty="0"/>
              <a:t>Probability</a:t>
            </a:r>
          </a:p>
          <a:p>
            <a:pPr marL="285750" indent="-285750">
              <a:buFont typeface="Arial" panose="020B0604020202020204" pitchFamily="34" charset="0"/>
              <a:buChar char="•"/>
            </a:pPr>
            <a:r>
              <a:rPr lang="en-US" sz="1400" dirty="0"/>
              <a:t> Statistics</a:t>
            </a:r>
          </a:p>
          <a:p>
            <a:pPr marL="285750" indent="-285750">
              <a:buFont typeface="Arial" panose="020B0604020202020204" pitchFamily="34" charset="0"/>
              <a:buChar char="•"/>
            </a:pPr>
            <a:r>
              <a:rPr lang="en-US" sz="1400" dirty="0"/>
              <a:t>Higher </a:t>
            </a:r>
            <a:r>
              <a:rPr lang="en-US" sz="1400" dirty="0" err="1"/>
              <a:t>Maths</a:t>
            </a:r>
            <a:endParaRPr lang="en-GB" sz="1400" dirty="0"/>
          </a:p>
        </p:txBody>
      </p:sp>
      <p:pic>
        <p:nvPicPr>
          <p:cNvPr id="18" name="Picture 17"/>
          <p:cNvPicPr>
            <a:picLocks noChangeAspect="1"/>
          </p:cNvPicPr>
          <p:nvPr/>
        </p:nvPicPr>
        <p:blipFill>
          <a:blip r:embed="rId2"/>
          <a:stretch>
            <a:fillRect/>
          </a:stretch>
        </p:blipFill>
        <p:spPr>
          <a:xfrm>
            <a:off x="886951" y="7259147"/>
            <a:ext cx="2088337" cy="1550360"/>
          </a:xfrm>
          <a:prstGeom prst="rect">
            <a:avLst/>
          </a:prstGeom>
        </p:spPr>
      </p:pic>
    </p:spTree>
    <p:extLst>
      <p:ext uri="{BB962C8B-B14F-4D97-AF65-F5344CB8AC3E}">
        <p14:creationId xmlns:p14="http://schemas.microsoft.com/office/powerpoint/2010/main" val="367108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61" y="274320"/>
            <a:ext cx="6460371" cy="4871858"/>
          </a:xfrm>
          <a:prstGeom prst="rect">
            <a:avLst/>
          </a:prstGeom>
        </p:spPr>
      </p:pic>
      <p:sp>
        <p:nvSpPr>
          <p:cNvPr id="15" name="TextBox 14"/>
          <p:cNvSpPr txBox="1"/>
          <p:nvPr/>
        </p:nvSpPr>
        <p:spPr>
          <a:xfrm>
            <a:off x="217261" y="6635828"/>
            <a:ext cx="6460371" cy="923330"/>
          </a:xfrm>
          <a:prstGeom prst="rect">
            <a:avLst/>
          </a:prstGeom>
          <a:noFill/>
        </p:spPr>
        <p:txBody>
          <a:bodyPr wrap="square" rtlCol="0">
            <a:spAutoFit/>
          </a:bodyPr>
          <a:lstStyle/>
          <a:p>
            <a:pPr algn="ctr"/>
            <a:r>
              <a:rPr lang="en-GB" sz="5400" dirty="0"/>
              <a:t>Curriculum Options </a:t>
            </a:r>
          </a:p>
        </p:txBody>
      </p:sp>
    </p:spTree>
    <p:extLst>
      <p:ext uri="{BB962C8B-B14F-4D97-AF65-F5344CB8AC3E}">
        <p14:creationId xmlns:p14="http://schemas.microsoft.com/office/powerpoint/2010/main" val="288455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8985" y="464815"/>
            <a:ext cx="3398413" cy="484012"/>
          </a:xfrm>
        </p:spPr>
        <p:txBody>
          <a:bodyPr>
            <a:noAutofit/>
          </a:bodyPr>
          <a:lstStyle/>
          <a:p>
            <a:r>
              <a:rPr lang="en-GB" sz="2200" b="1" dirty="0"/>
              <a:t>ART-BTEC</a:t>
            </a:r>
            <a:endParaRPr lang="en-US" dirty="0"/>
          </a:p>
        </p:txBody>
      </p:sp>
      <p:sp>
        <p:nvSpPr>
          <p:cNvPr id="5" name="Text Placeholder 4"/>
          <p:cNvSpPr>
            <a:spLocks noGrp="1"/>
          </p:cNvSpPr>
          <p:nvPr>
            <p:ph type="body" idx="1"/>
          </p:nvPr>
        </p:nvSpPr>
        <p:spPr>
          <a:xfrm>
            <a:off x="3946758" y="962457"/>
            <a:ext cx="2186657" cy="499180"/>
          </a:xfrm>
          <a:solidFill>
            <a:srgbClr val="FF0000"/>
          </a:solidFill>
          <a:ln>
            <a:solidFill>
              <a:srgbClr val="FF0000"/>
            </a:solidFill>
          </a:ln>
        </p:spPr>
        <p:txBody>
          <a:bodyPr anchor="ctr">
            <a:normAutofit fontScale="92500" lnSpcReduction="20000"/>
          </a:bodyPr>
          <a:lstStyle/>
          <a:p>
            <a:r>
              <a:rPr lang="en-GB" dirty="0">
                <a:solidFill>
                  <a:schemeClr val="bg1"/>
                </a:solidFill>
                <a:latin typeface="+mj-lt"/>
              </a:rPr>
              <a:t>How is the course assessed?</a:t>
            </a:r>
          </a:p>
        </p:txBody>
      </p:sp>
      <p:sp>
        <p:nvSpPr>
          <p:cNvPr id="10" name="Text Placeholder 4"/>
          <p:cNvSpPr txBox="1">
            <a:spLocks/>
          </p:cNvSpPr>
          <p:nvPr/>
        </p:nvSpPr>
        <p:spPr>
          <a:xfrm>
            <a:off x="3942890" y="3349781"/>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Suitable candidates?</a:t>
            </a:r>
          </a:p>
        </p:txBody>
      </p:sp>
      <p:sp>
        <p:nvSpPr>
          <p:cNvPr id="11" name="Text Placeholder 4"/>
          <p:cNvSpPr txBox="1">
            <a:spLocks/>
          </p:cNvSpPr>
          <p:nvPr/>
        </p:nvSpPr>
        <p:spPr>
          <a:xfrm>
            <a:off x="3942890" y="4532542"/>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398520" y="1299748"/>
            <a:ext cx="3367535" cy="2815672"/>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The Edexcel BTEC Art course is a vocational related qualification developing knowledge and understanding by applying learning to work related context.</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buNone/>
            </a:pPr>
            <a:r>
              <a:rPr lang="en-US" sz="1400" b="1" u="sng" dirty="0"/>
              <a:t>Skills developed include:</a:t>
            </a:r>
          </a:p>
          <a:p>
            <a:r>
              <a:rPr lang="en-US" sz="1400" dirty="0"/>
              <a:t>Team working</a:t>
            </a:r>
          </a:p>
          <a:p>
            <a:r>
              <a:rPr lang="en-US" sz="1400" dirty="0"/>
              <a:t>Exploring materials and processes</a:t>
            </a:r>
          </a:p>
          <a:p>
            <a:r>
              <a:rPr lang="en-US" sz="1400" dirty="0"/>
              <a:t>Designing for final outcomes</a:t>
            </a:r>
          </a:p>
          <a:p>
            <a:r>
              <a:rPr lang="en-US" sz="1400" dirty="0"/>
              <a:t>Working from a brief</a:t>
            </a:r>
          </a:p>
          <a:p>
            <a:r>
              <a:rPr lang="en-US" sz="1400" dirty="0"/>
              <a:t>Working to deadlines</a:t>
            </a:r>
          </a:p>
          <a:p>
            <a:r>
              <a:rPr lang="en-US" sz="1400" dirty="0"/>
              <a:t>Presenting work</a:t>
            </a:r>
          </a:p>
          <a:p>
            <a:r>
              <a:rPr lang="en-US" sz="1400" dirty="0"/>
              <a:t>Creative and practical research projects</a:t>
            </a:r>
          </a:p>
          <a:p>
            <a:r>
              <a:rPr lang="en-US" sz="1400" dirty="0"/>
              <a:t>Contextual references in Art and Design</a:t>
            </a:r>
          </a:p>
          <a:p>
            <a:pPr marL="0" indent="0">
              <a:buNone/>
            </a:pPr>
            <a:endParaRPr lang="en-US" sz="1600" dirty="0"/>
          </a:p>
        </p:txBody>
      </p:sp>
      <p:cxnSp>
        <p:nvCxnSpPr>
          <p:cNvPr id="3" name="Straight Connector 2"/>
          <p:cNvCxnSpPr/>
          <p:nvPr/>
        </p:nvCxnSpPr>
        <p:spPr>
          <a:xfrm>
            <a:off x="3766055" y="1160050"/>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23550" y="1267133"/>
            <a:ext cx="2842328" cy="2462213"/>
          </a:xfrm>
          <a:prstGeom prst="rect">
            <a:avLst/>
          </a:prstGeom>
          <a:noFill/>
        </p:spPr>
        <p:txBody>
          <a:bodyPr wrap="square" rtlCol="0">
            <a:spAutoFit/>
          </a:bodyPr>
          <a:lstStyle/>
          <a:p>
            <a:endParaRPr lang="en-US" sz="1400" dirty="0"/>
          </a:p>
          <a:p>
            <a:r>
              <a:rPr lang="en-US" sz="1400" dirty="0"/>
              <a:t>There are four Units</a:t>
            </a:r>
          </a:p>
          <a:p>
            <a:r>
              <a:rPr lang="en-US" sz="1400" dirty="0"/>
              <a:t>Three internally set units</a:t>
            </a:r>
          </a:p>
          <a:p>
            <a:r>
              <a:rPr lang="en-US" sz="1400" dirty="0"/>
              <a:t>One Externally set unit with an Exam at the end</a:t>
            </a:r>
          </a:p>
          <a:p>
            <a:pPr marL="285750" indent="-285750">
              <a:buFont typeface="Arial" panose="020B0604020202020204" pitchFamily="34" charset="0"/>
              <a:buChar char="•"/>
            </a:pPr>
            <a:endParaRPr lang="en-US" sz="1400" dirty="0"/>
          </a:p>
          <a:p>
            <a:r>
              <a:rPr lang="en-US" sz="1400" dirty="0"/>
              <a:t>All work is course work based and assessed on Levels Pass, Merit and Distinction.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22" name="TextBox 21"/>
          <p:cNvSpPr txBox="1"/>
          <p:nvPr/>
        </p:nvSpPr>
        <p:spPr>
          <a:xfrm>
            <a:off x="3915671" y="3830750"/>
            <a:ext cx="2681594" cy="738664"/>
          </a:xfrm>
          <a:prstGeom prst="rect">
            <a:avLst/>
          </a:prstGeom>
          <a:noFill/>
        </p:spPr>
        <p:txBody>
          <a:bodyPr wrap="square" rtlCol="0">
            <a:spAutoFit/>
          </a:bodyPr>
          <a:lstStyle/>
          <a:p>
            <a:r>
              <a:rPr lang="en-US" sz="1400" dirty="0"/>
              <a:t>If you love drawing, designing and researching  then ART is the course for you.</a:t>
            </a:r>
            <a:endParaRPr lang="en-GB" sz="1400" dirty="0"/>
          </a:p>
        </p:txBody>
      </p:sp>
      <p:sp>
        <p:nvSpPr>
          <p:cNvPr id="23" name="TextBox 22"/>
          <p:cNvSpPr txBox="1"/>
          <p:nvPr/>
        </p:nvSpPr>
        <p:spPr>
          <a:xfrm>
            <a:off x="3923550" y="4868084"/>
            <a:ext cx="2512857" cy="4185761"/>
          </a:xfrm>
          <a:prstGeom prst="rect">
            <a:avLst/>
          </a:prstGeom>
          <a:noFill/>
        </p:spPr>
        <p:txBody>
          <a:bodyPr wrap="square" rtlCol="0">
            <a:spAutoFit/>
          </a:bodyPr>
          <a:lstStyle/>
          <a:p>
            <a:endParaRPr lang="en-US" sz="1400" dirty="0"/>
          </a:p>
          <a:p>
            <a:r>
              <a:rPr lang="en-US" sz="1400" dirty="0"/>
              <a:t>BTEC Level 2 can lead into higher education courses such as </a:t>
            </a:r>
          </a:p>
          <a:p>
            <a:r>
              <a:rPr lang="en-US" sz="1400" dirty="0"/>
              <a:t>A Level and BTEC level 3.</a:t>
            </a:r>
          </a:p>
          <a:p>
            <a:endParaRPr lang="en-US" sz="1400" dirty="0"/>
          </a:p>
          <a:p>
            <a:r>
              <a:rPr lang="en-US" sz="1400" dirty="0"/>
              <a:t>A qualification in Art leads into many job opportunities, some of these include:</a:t>
            </a:r>
          </a:p>
          <a:p>
            <a:r>
              <a:rPr lang="en-US" sz="1400" dirty="0"/>
              <a:t>Graphic design</a:t>
            </a:r>
          </a:p>
          <a:p>
            <a:r>
              <a:rPr lang="en-US" sz="1400" dirty="0"/>
              <a:t>Fine Art </a:t>
            </a:r>
          </a:p>
          <a:p>
            <a:r>
              <a:rPr lang="en-US" sz="1400" dirty="0"/>
              <a:t>Fashion and Textiles</a:t>
            </a:r>
          </a:p>
          <a:p>
            <a:r>
              <a:rPr lang="en-US" sz="1400" dirty="0"/>
              <a:t>Architect</a:t>
            </a:r>
          </a:p>
          <a:p>
            <a:r>
              <a:rPr lang="en-US" sz="1400" dirty="0"/>
              <a:t>Illustrator</a:t>
            </a:r>
          </a:p>
          <a:p>
            <a:r>
              <a:rPr lang="en-US" sz="1400" dirty="0"/>
              <a:t>Art administrator</a:t>
            </a:r>
          </a:p>
          <a:p>
            <a:r>
              <a:rPr lang="en-US" sz="1400" dirty="0"/>
              <a:t>Teacher</a:t>
            </a:r>
          </a:p>
          <a:p>
            <a:r>
              <a:rPr lang="en-US" sz="1400" dirty="0"/>
              <a:t>Photographer</a:t>
            </a:r>
          </a:p>
          <a:p>
            <a:r>
              <a:rPr lang="en-US" sz="1400" dirty="0"/>
              <a:t>Stage/set design</a:t>
            </a:r>
          </a:p>
          <a:p>
            <a:endParaRPr lang="en-US" sz="1400" dirty="0"/>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3942890" y="464815"/>
            <a:ext cx="2957650" cy="5974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 </a:t>
            </a:r>
          </a:p>
          <a:p>
            <a:r>
              <a:rPr lang="en-GB" sz="2200" b="1" dirty="0">
                <a:ea typeface="+mj-lt"/>
                <a:cs typeface="+mj-lt"/>
              </a:rPr>
              <a:t>EDEXCEL</a:t>
            </a:r>
            <a:endParaRPr lang="en-GB" sz="2200" dirty="0">
              <a:ea typeface="+mj-lt"/>
              <a:cs typeface="+mj-lt"/>
            </a:endParaRPr>
          </a:p>
          <a:p>
            <a:endParaRPr lang="en-GB" sz="2100" b="1" dirty="0">
              <a:cs typeface="Calibri Light"/>
            </a:endParaRPr>
          </a:p>
        </p:txBody>
      </p:sp>
      <p:pic>
        <p:nvPicPr>
          <p:cNvPr id="9" name="Picture 8">
            <a:extLst>
              <a:ext uri="{FF2B5EF4-FFF2-40B4-BE49-F238E27FC236}">
                <a16:creationId xmlns:a16="http://schemas.microsoft.com/office/drawing/2014/main" id="{218E7C53-4847-40AD-8164-626F1EEDBD72}"/>
              </a:ext>
            </a:extLst>
          </p:cNvPr>
          <p:cNvPicPr>
            <a:picLocks noChangeAspect="1"/>
          </p:cNvPicPr>
          <p:nvPr/>
        </p:nvPicPr>
        <p:blipFill>
          <a:blip r:embed="rId2"/>
          <a:stretch>
            <a:fillRect/>
          </a:stretch>
        </p:blipFill>
        <p:spPr>
          <a:xfrm>
            <a:off x="448417" y="6513095"/>
            <a:ext cx="3267739" cy="1646063"/>
          </a:xfrm>
          <a:prstGeom prst="rect">
            <a:avLst/>
          </a:prstGeom>
        </p:spPr>
      </p:pic>
      <p:pic>
        <p:nvPicPr>
          <p:cNvPr id="12" name="Picture 11">
            <a:extLst>
              <a:ext uri="{FF2B5EF4-FFF2-40B4-BE49-F238E27FC236}">
                <a16:creationId xmlns:a16="http://schemas.microsoft.com/office/drawing/2014/main" id="{76046F4B-F573-4236-BAB3-F9FC10FC5B07}"/>
              </a:ext>
            </a:extLst>
          </p:cNvPr>
          <p:cNvPicPr>
            <a:picLocks noChangeAspect="1"/>
          </p:cNvPicPr>
          <p:nvPr/>
        </p:nvPicPr>
        <p:blipFill rotWithShape="1">
          <a:blip r:embed="rId3"/>
          <a:srcRect l="14298" t="24937" r="18411" b="40233"/>
          <a:stretch/>
        </p:blipFill>
        <p:spPr>
          <a:xfrm>
            <a:off x="448417" y="2289892"/>
            <a:ext cx="3212226" cy="826532"/>
          </a:xfrm>
          <a:prstGeom prst="rect">
            <a:avLst/>
          </a:prstGeom>
        </p:spPr>
      </p:pic>
      <p:pic>
        <p:nvPicPr>
          <p:cNvPr id="14" name="Picture 13">
            <a:extLst>
              <a:ext uri="{FF2B5EF4-FFF2-40B4-BE49-F238E27FC236}">
                <a16:creationId xmlns:a16="http://schemas.microsoft.com/office/drawing/2014/main" id="{ADAF86AA-4AD6-4517-B5B5-7E442697A6A2}"/>
              </a:ext>
            </a:extLst>
          </p:cNvPr>
          <p:cNvPicPr>
            <a:picLocks noChangeAspect="1"/>
          </p:cNvPicPr>
          <p:nvPr/>
        </p:nvPicPr>
        <p:blipFill rotWithShape="1">
          <a:blip r:embed="rId4"/>
          <a:srcRect l="14188" t="37638" r="12858" b="37875"/>
          <a:stretch/>
        </p:blipFill>
        <p:spPr>
          <a:xfrm>
            <a:off x="398520" y="2291732"/>
            <a:ext cx="3304651" cy="1054770"/>
          </a:xfrm>
          <a:prstGeom prst="rect">
            <a:avLst/>
          </a:prstGeom>
        </p:spPr>
      </p:pic>
    </p:spTree>
    <p:extLst>
      <p:ext uri="{BB962C8B-B14F-4D97-AF65-F5344CB8AC3E}">
        <p14:creationId xmlns:p14="http://schemas.microsoft.com/office/powerpoint/2010/main" val="51651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cs typeface="Calibri Light"/>
              </a:rPr>
              <a:t>Business-NCFE</a:t>
            </a:r>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349420" y="2606722"/>
            <a:ext cx="3633555" cy="4192663"/>
          </a:xfrm>
        </p:spPr>
        <p:txBody>
          <a:bodyPr vert="horz" lIns="91440" tIns="45720" rIns="91440" bIns="45720" rtlCol="0" anchor="t">
            <a:noAutofit/>
          </a:bodyPr>
          <a:lstStyle/>
          <a:p>
            <a:pPr>
              <a:buNone/>
            </a:pPr>
            <a:r>
              <a:rPr lang="en-US" sz="1400" dirty="0">
                <a:cs typeface="Calibri"/>
              </a:rPr>
              <a:t>This qualification shows learners how to: </a:t>
            </a:r>
            <a:endParaRPr lang="en-US" sz="1400" dirty="0"/>
          </a:p>
          <a:p>
            <a:r>
              <a:rPr lang="en-US" sz="1400" dirty="0">
                <a:cs typeface="Calibri"/>
              </a:rPr>
              <a:t>understand entrepreneurial characteristics and business aims and objectives </a:t>
            </a:r>
          </a:p>
          <a:p>
            <a:r>
              <a:rPr lang="en-US" sz="1400" dirty="0">
                <a:cs typeface="Calibri"/>
              </a:rPr>
              <a:t>legal structures, organizational structures and stakeholder engagement </a:t>
            </a:r>
          </a:p>
          <a:p>
            <a:r>
              <a:rPr lang="en-US" sz="1400" dirty="0">
                <a:cs typeface="Calibri"/>
              </a:rPr>
              <a:t>understand the marketing mix, market research, market types and orientation types </a:t>
            </a:r>
          </a:p>
          <a:p>
            <a:r>
              <a:rPr lang="en-US" sz="1400" dirty="0">
                <a:cs typeface="Calibri"/>
              </a:rPr>
              <a:t>understand operations management </a:t>
            </a:r>
          </a:p>
          <a:p>
            <a:r>
              <a:rPr lang="en-US" sz="1400" dirty="0">
                <a:cs typeface="Calibri"/>
              </a:rPr>
              <a:t>understand internal and external influences on business </a:t>
            </a:r>
          </a:p>
          <a:p>
            <a:r>
              <a:rPr lang="en-US" sz="1400" dirty="0">
                <a:cs typeface="Calibri"/>
              </a:rPr>
              <a:t>understand research, resource planning and growth for business </a:t>
            </a:r>
          </a:p>
          <a:p>
            <a:r>
              <a:rPr lang="en-US" sz="1400" dirty="0">
                <a:cs typeface="Calibri"/>
              </a:rPr>
              <a:t>understand human resource requirements for a business start-up </a:t>
            </a:r>
          </a:p>
          <a:p>
            <a:r>
              <a:rPr lang="en-US" sz="1400" dirty="0">
                <a:cs typeface="Calibri"/>
              </a:rPr>
              <a:t>understand sources of enterprise funding and business finance </a:t>
            </a:r>
          </a:p>
          <a:p>
            <a:r>
              <a:rPr lang="en-US" sz="1400" dirty="0">
                <a:cs typeface="Calibri"/>
              </a:rPr>
              <a:t>understand business and enterprise planning. </a:t>
            </a:r>
          </a:p>
          <a:p>
            <a:pPr>
              <a:buNone/>
            </a:pPr>
            <a:endParaRPr lang="en-US" sz="1400" dirty="0">
              <a:cs typeface="Calibri"/>
            </a:endParaRPr>
          </a:p>
          <a:p>
            <a:pPr marL="0" indent="0">
              <a:buNone/>
            </a:pPr>
            <a:endParaRPr lang="en-US" sz="1400" dirty="0">
              <a:cs typeface="Calibri"/>
            </a:endParaRPr>
          </a:p>
        </p:txBody>
      </p:sp>
      <p:sp>
        <p:nvSpPr>
          <p:cNvPr id="10" name="Text Placeholder 4"/>
          <p:cNvSpPr txBox="1">
            <a:spLocks/>
          </p:cNvSpPr>
          <p:nvPr/>
        </p:nvSpPr>
        <p:spPr>
          <a:xfrm>
            <a:off x="4255090" y="2834640"/>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11" name="Text Placeholder 4"/>
          <p:cNvSpPr txBox="1">
            <a:spLocks/>
          </p:cNvSpPr>
          <p:nvPr/>
        </p:nvSpPr>
        <p:spPr>
          <a:xfrm>
            <a:off x="4255091" y="457366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Post sixteen progression  routes.</a:t>
            </a:r>
          </a:p>
        </p:txBody>
      </p:sp>
      <p:sp>
        <p:nvSpPr>
          <p:cNvPr id="13" name="Content Placeholder 7"/>
          <p:cNvSpPr txBox="1">
            <a:spLocks/>
          </p:cNvSpPr>
          <p:nvPr/>
        </p:nvSpPr>
        <p:spPr>
          <a:xfrm>
            <a:off x="291364" y="883026"/>
            <a:ext cx="3602241" cy="188177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ea typeface="+mn-lt"/>
                <a:cs typeface="+mn-lt"/>
              </a:rPr>
              <a:t>It is designed for learners who want an introduction to business and enterprise that includes a vocational and project-based element. The qualification will appeal to learners who wish to pursue a career in the business and enterprise sector or progress onto further study. </a:t>
            </a:r>
            <a:endParaRPr lang="en-US" sz="1400" dirty="0"/>
          </a:p>
          <a:p>
            <a:pPr marL="0" indent="0">
              <a:buNone/>
            </a:pPr>
            <a:r>
              <a:rPr lang="en-US" sz="1400" dirty="0"/>
              <a:t>This course is an equivalent to 1 GCSE. </a:t>
            </a:r>
            <a:endParaRPr lang="en-US" sz="1400" dirty="0">
              <a:cs typeface="Calibri"/>
            </a:endParaRPr>
          </a:p>
          <a:p>
            <a:pPr marL="0" indent="0">
              <a:buNone/>
            </a:pPr>
            <a:endParaRPr lang="en-US" sz="1400" dirty="0">
              <a:cs typeface="Calibri"/>
            </a:endParaRP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526" y="1910600"/>
            <a:ext cx="2186657" cy="830997"/>
          </a:xfrm>
          <a:prstGeom prst="rect">
            <a:avLst/>
          </a:prstGeom>
          <a:noFill/>
        </p:spPr>
        <p:txBody>
          <a:bodyPr wrap="square" rtlCol="0" anchor="t">
            <a:spAutoFit/>
          </a:bodyPr>
          <a:lstStyle/>
          <a:p>
            <a:r>
              <a:rPr lang="en-US" sz="1200" dirty="0">
                <a:cs typeface="Calibri"/>
              </a:rPr>
              <a:t>40% Externally assessed written exam</a:t>
            </a:r>
          </a:p>
          <a:p>
            <a:r>
              <a:rPr lang="en-US" sz="1200" dirty="0">
                <a:cs typeface="Calibri"/>
              </a:rPr>
              <a:t>60% Internally assessed synoptic project</a:t>
            </a:r>
          </a:p>
        </p:txBody>
      </p:sp>
      <p:sp>
        <p:nvSpPr>
          <p:cNvPr id="22" name="TextBox 21"/>
          <p:cNvSpPr txBox="1"/>
          <p:nvPr/>
        </p:nvSpPr>
        <p:spPr>
          <a:xfrm>
            <a:off x="4255529" y="3320199"/>
            <a:ext cx="2186657" cy="1384995"/>
          </a:xfrm>
          <a:prstGeom prst="rect">
            <a:avLst/>
          </a:prstGeom>
          <a:noFill/>
        </p:spPr>
        <p:txBody>
          <a:bodyPr wrap="square" rtlCol="0" anchor="t">
            <a:spAutoFit/>
          </a:bodyPr>
          <a:lstStyle/>
          <a:p>
            <a:r>
              <a:rPr lang="en-US" sz="1200" dirty="0">
                <a:ea typeface="+mn-lt"/>
                <a:cs typeface="+mn-lt"/>
              </a:rPr>
              <a:t>This qualification is designed for learners who want an introduction to business and enterprise that includes a vocational and project-based element. </a:t>
            </a:r>
            <a:endParaRPr lang="en-US" dirty="0"/>
          </a:p>
          <a:p>
            <a:endParaRPr lang="en-US" sz="1200" dirty="0">
              <a:cs typeface="Calibri"/>
            </a:endParaRPr>
          </a:p>
        </p:txBody>
      </p:sp>
      <p:sp>
        <p:nvSpPr>
          <p:cNvPr id="23" name="TextBox 22"/>
          <p:cNvSpPr txBox="1"/>
          <p:nvPr/>
        </p:nvSpPr>
        <p:spPr>
          <a:xfrm>
            <a:off x="4255524" y="5159145"/>
            <a:ext cx="2186661" cy="2616101"/>
          </a:xfrm>
          <a:prstGeom prst="rect">
            <a:avLst/>
          </a:prstGeom>
          <a:noFill/>
        </p:spPr>
        <p:txBody>
          <a:bodyPr wrap="square" rtlCol="0" anchor="t">
            <a:spAutoFit/>
          </a:bodyPr>
          <a:lstStyle/>
          <a:p>
            <a:pPr>
              <a:buFont typeface="Arial" panose="020B0604020202020204" pitchFamily="34" charset="0"/>
              <a:buChar char="•"/>
            </a:pPr>
            <a:r>
              <a:rPr lang="en-GB" sz="1100" dirty="0">
                <a:ea typeface="+mn-lt"/>
                <a:cs typeface="+mn-lt"/>
              </a:rPr>
              <a:t>Level 3 Applied Generals in: </a:t>
            </a:r>
            <a:endParaRPr lang="en-GB" sz="1100" dirty="0">
              <a:cs typeface="Calibri"/>
            </a:endParaRPr>
          </a:p>
          <a:p>
            <a:pPr>
              <a:buFont typeface="Arial" panose="020B0604020202020204" pitchFamily="34" charset="0"/>
              <a:buChar char="•"/>
            </a:pPr>
            <a:endParaRPr lang="en-GB" sz="1100" dirty="0">
              <a:cs typeface="Calibri"/>
            </a:endParaRPr>
          </a:p>
          <a:p>
            <a:pPr>
              <a:buFont typeface="Arial" panose="020B0604020202020204" pitchFamily="34" charset="0"/>
              <a:buChar char="•"/>
            </a:pPr>
            <a:r>
              <a:rPr lang="en-GB" sz="1100" dirty="0">
                <a:cs typeface="Courier New"/>
              </a:rPr>
              <a:t>Enterprise and Entrepreneurship </a:t>
            </a:r>
            <a:endParaRPr lang="en-GB" sz="1100" dirty="0">
              <a:cs typeface="Calibri"/>
            </a:endParaRPr>
          </a:p>
          <a:p>
            <a:pPr>
              <a:buFont typeface="Arial" panose="020B0604020202020204" pitchFamily="34" charset="0"/>
              <a:buChar char="•"/>
            </a:pPr>
            <a:r>
              <a:rPr lang="en-GB" sz="1100" dirty="0">
                <a:cs typeface="Courier New"/>
              </a:rPr>
              <a:t> Financial Studies </a:t>
            </a:r>
            <a:endParaRPr lang="en-GB" sz="1100" dirty="0">
              <a:cs typeface="Calibri"/>
            </a:endParaRPr>
          </a:p>
          <a:p>
            <a:pPr>
              <a:buFont typeface="Arial" panose="020B0604020202020204" pitchFamily="34" charset="0"/>
              <a:buChar char="•"/>
            </a:pPr>
            <a:r>
              <a:rPr lang="en-GB" sz="1100" dirty="0">
                <a:cs typeface="Courier New"/>
              </a:rPr>
              <a:t> Business and Enterprise </a:t>
            </a:r>
            <a:endParaRPr lang="en-GB" sz="1100" dirty="0">
              <a:cs typeface="Calibri"/>
            </a:endParaRPr>
          </a:p>
          <a:p>
            <a:pPr>
              <a:buFont typeface="Arial" panose="020B0604020202020204" pitchFamily="34" charset="0"/>
              <a:buChar char="•"/>
            </a:pPr>
            <a:r>
              <a:rPr lang="en-GB" sz="1100" dirty="0">
                <a:cs typeface="Courier New"/>
              </a:rPr>
              <a:t> Applied Business </a:t>
            </a:r>
            <a:endParaRPr lang="en-GB" sz="1100" dirty="0">
              <a:cs typeface="Calibri"/>
            </a:endParaRPr>
          </a:p>
          <a:p>
            <a:pPr>
              <a:buFont typeface="Arial" panose="020B0604020202020204" pitchFamily="34" charset="0"/>
              <a:buChar char="•"/>
            </a:pPr>
            <a:r>
              <a:rPr lang="en-GB" sz="1100" dirty="0">
                <a:cs typeface="Courier New"/>
              </a:rPr>
              <a:t> Business.</a:t>
            </a:r>
            <a:endParaRPr lang="en-GB" sz="1600" dirty="0">
              <a:cs typeface="Courier New"/>
            </a:endParaRPr>
          </a:p>
          <a:p>
            <a:pPr>
              <a:buFont typeface="Arial" panose="020B0604020202020204" pitchFamily="34" charset="0"/>
              <a:buChar char="•"/>
            </a:pPr>
            <a:endParaRPr lang="en-GB" sz="1100" dirty="0">
              <a:ea typeface="+mn-lt"/>
              <a:cs typeface="+mn-lt"/>
            </a:endParaRPr>
          </a:p>
          <a:p>
            <a:pPr>
              <a:buFont typeface="Arial" panose="020B0604020202020204" pitchFamily="34" charset="0"/>
              <a:buChar char="•"/>
            </a:pPr>
            <a:r>
              <a:rPr lang="en-GB" sz="1100" dirty="0">
                <a:ea typeface="+mn-lt"/>
                <a:cs typeface="+mn-lt"/>
              </a:rPr>
              <a:t>Level 3 Technical Levels in: </a:t>
            </a:r>
            <a:endParaRPr lang="en-GB" sz="1100" dirty="0">
              <a:cs typeface="Courier New"/>
            </a:endParaRPr>
          </a:p>
          <a:p>
            <a:pPr>
              <a:buFont typeface="Arial" panose="020B0604020202020204" pitchFamily="34" charset="0"/>
              <a:buChar char="•"/>
            </a:pPr>
            <a:endParaRPr lang="en-GB" sz="1100" dirty="0">
              <a:cs typeface="Calibri"/>
            </a:endParaRPr>
          </a:p>
          <a:p>
            <a:pPr>
              <a:buFont typeface="Arial" panose="020B0604020202020204" pitchFamily="34" charset="0"/>
              <a:buChar char="•"/>
            </a:pPr>
            <a:r>
              <a:rPr lang="en-GB" sz="1100" dirty="0">
                <a:cs typeface="Courier New"/>
              </a:rPr>
              <a:t> Coordinating Business Support </a:t>
            </a:r>
            <a:endParaRPr lang="en-GB" sz="1100" dirty="0">
              <a:cs typeface="Calibri"/>
            </a:endParaRPr>
          </a:p>
          <a:p>
            <a:pPr>
              <a:buFont typeface="Arial" panose="020B0604020202020204" pitchFamily="34" charset="0"/>
              <a:buChar char="•"/>
            </a:pPr>
            <a:r>
              <a:rPr lang="en-GB" sz="1100" dirty="0">
                <a:cs typeface="Courier New"/>
              </a:rPr>
              <a:t> Business: Marketing. </a:t>
            </a:r>
            <a:endParaRPr lang="en-GB" sz="2400" dirty="0"/>
          </a:p>
          <a:p>
            <a:pPr>
              <a:buFont typeface="Arial" panose="020B0604020202020204" pitchFamily="34" charset="0"/>
              <a:buChar char="•"/>
            </a:pPr>
            <a:endParaRPr lang="en-GB" sz="1000" dirty="0">
              <a:cs typeface="Courier New"/>
            </a:endParaRPr>
          </a:p>
          <a:p>
            <a:endParaRPr lang="en-GB" sz="1000" dirty="0">
              <a:cs typeface="Courier New"/>
            </a:endParaRPr>
          </a:p>
          <a:p>
            <a:pPr marL="213995" indent="-213995">
              <a:buFont typeface="Arial" panose="020B0604020202020204" pitchFamily="34" charset="0"/>
              <a:buChar char="•"/>
            </a:pPr>
            <a:endParaRPr lang="en-GB" sz="1200" dirty="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257102" y="597354"/>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 </a:t>
            </a:r>
            <a:endParaRPr lang="en-GB" sz="2200" dirty="0">
              <a:ea typeface="+mj-lt"/>
              <a:cs typeface="+mj-lt"/>
            </a:endParaRPr>
          </a:p>
          <a:p>
            <a:endParaRPr lang="en-GB" sz="2100" b="1" dirty="0">
              <a:cs typeface="Calibri Light"/>
            </a:endParaRPr>
          </a:p>
        </p:txBody>
      </p:sp>
      <p:pic>
        <p:nvPicPr>
          <p:cNvPr id="7" name="Picture 8" descr="A person in a black shirt&#10;&#10;Description generated with very high confidence">
            <a:extLst>
              <a:ext uri="{FF2B5EF4-FFF2-40B4-BE49-F238E27FC236}">
                <a16:creationId xmlns:a16="http://schemas.microsoft.com/office/drawing/2014/main" id="{B04AFA8A-AECD-41F3-8303-CC29C8F573DF}"/>
              </a:ext>
            </a:extLst>
          </p:cNvPr>
          <p:cNvPicPr>
            <a:picLocks noChangeAspect="1"/>
          </p:cNvPicPr>
          <p:nvPr/>
        </p:nvPicPr>
        <p:blipFill rotWithShape="1">
          <a:blip r:embed="rId2"/>
          <a:srcRect r="-236" b="4706"/>
          <a:stretch/>
        </p:blipFill>
        <p:spPr>
          <a:xfrm>
            <a:off x="4338289" y="7233400"/>
            <a:ext cx="1644476" cy="1570563"/>
          </a:xfrm>
          <a:prstGeom prst="rect">
            <a:avLst/>
          </a:prstGeom>
        </p:spPr>
      </p:pic>
    </p:spTree>
    <p:extLst>
      <p:ext uri="{BB962C8B-B14F-4D97-AF65-F5344CB8AC3E}">
        <p14:creationId xmlns:p14="http://schemas.microsoft.com/office/powerpoint/2010/main" val="354298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US" sz="2000" b="1" dirty="0"/>
              <a:t>Child Development and Care-NCFE</a:t>
            </a:r>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427437" y="2660083"/>
            <a:ext cx="3613292" cy="4312321"/>
          </a:xfrm>
        </p:spPr>
        <p:txBody>
          <a:bodyPr vert="horz" lIns="91440" tIns="45720" rIns="91440" bIns="45720" rtlCol="0" anchor="t">
            <a:normAutofit fontScale="92500" lnSpcReduction="20000"/>
          </a:bodyPr>
          <a:lstStyle/>
          <a:p>
            <a:pPr marL="0" indent="0">
              <a:buNone/>
            </a:pPr>
            <a:r>
              <a:rPr lang="en-US" sz="1300" dirty="0"/>
              <a:t>The skills and knowledge acquired will be relevant and transferable to other settings and provides enhanced career opportunities and a satisfying course of study for candidates of various ages and diverse backgrounds who may not progress to further study of the subject.</a:t>
            </a:r>
          </a:p>
          <a:p>
            <a:pPr marL="0" indent="0">
              <a:buNone/>
            </a:pPr>
            <a:r>
              <a:rPr lang="en-US" sz="1300" dirty="0"/>
              <a:t>Students will learn:</a:t>
            </a:r>
          </a:p>
          <a:p>
            <a:r>
              <a:rPr lang="en-US" sz="1300" dirty="0"/>
              <a:t>An awareness of learning styles </a:t>
            </a:r>
          </a:p>
          <a:p>
            <a:r>
              <a:rPr lang="en-US" sz="1300" dirty="0"/>
              <a:t>An introduction into working with children in a variety of settings</a:t>
            </a:r>
          </a:p>
          <a:p>
            <a:r>
              <a:rPr lang="en-US" sz="1300" dirty="0"/>
              <a:t>An understanding of roles and responsibilities when working in a setting</a:t>
            </a:r>
          </a:p>
          <a:p>
            <a:r>
              <a:rPr lang="en-US" sz="1300" dirty="0"/>
              <a:t>An understanding of equality and diversity within a childcare setting</a:t>
            </a:r>
          </a:p>
          <a:p>
            <a:r>
              <a:rPr lang="en-US" sz="1300" dirty="0"/>
              <a:t>An understanding of the stages and sequence of child development</a:t>
            </a:r>
          </a:p>
          <a:p>
            <a:r>
              <a:rPr lang="en-US" sz="1300" dirty="0"/>
              <a:t>An introduction to the influences that affect holistic development </a:t>
            </a:r>
          </a:p>
          <a:p>
            <a:r>
              <a:rPr lang="en-US" sz="1300" dirty="0"/>
              <a:t>An introduction to everyday care routines and the types of activities that can support the development of independence </a:t>
            </a:r>
          </a:p>
          <a:p>
            <a:r>
              <a:rPr lang="en-US" sz="1300" dirty="0"/>
              <a:t>An understanding of how to support children through transitions in their lives.</a:t>
            </a:r>
          </a:p>
          <a:p>
            <a:pPr marL="0" indent="0">
              <a:buNone/>
            </a:pPr>
            <a:endParaRPr lang="en-US" sz="1400" dirty="0"/>
          </a:p>
        </p:txBody>
      </p:sp>
      <p:sp>
        <p:nvSpPr>
          <p:cNvPr id="10" name="Text Placeholder 4"/>
          <p:cNvSpPr txBox="1">
            <a:spLocks/>
          </p:cNvSpPr>
          <p:nvPr/>
        </p:nvSpPr>
        <p:spPr>
          <a:xfrm>
            <a:off x="4243906" y="3201176"/>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11" name="Text Placeholder 4"/>
          <p:cNvSpPr txBox="1">
            <a:spLocks/>
          </p:cNvSpPr>
          <p:nvPr/>
        </p:nvSpPr>
        <p:spPr>
          <a:xfrm>
            <a:off x="4255090" y="4975120"/>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416253" y="890104"/>
            <a:ext cx="3624476"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ea typeface="+mn-lt"/>
                <a:cs typeface="+mn-lt"/>
              </a:rPr>
              <a:t>The Cache Level 2 Award in Child development &amp; Care will give you a fantastic understanding of childcare and development in the early years Sector of children from 0 to 5 years of age. It will be beneficial to anyone considering a career in Early Years or Primary teaching and supports progression to a Level 3 vocational or academic childcare, Psychology, Health &amp; Social Care subjects or an apprenticeship. You will have opportunities to achieve an A*- D and it is equivalent to one GCSE.</a:t>
            </a: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3898" y="1898522"/>
            <a:ext cx="2186657" cy="1485022"/>
          </a:xfrm>
          <a:prstGeom prst="rect">
            <a:avLst/>
          </a:prstGeom>
          <a:noFill/>
        </p:spPr>
        <p:txBody>
          <a:bodyPr wrap="square" rtlCol="0" anchor="t">
            <a:spAutoFit/>
          </a:bodyPr>
          <a:lstStyle/>
          <a:p>
            <a:r>
              <a:rPr lang="en-US" sz="1000" dirty="0">
                <a:cs typeface="Calibri"/>
              </a:rPr>
              <a:t>Coursework=50% of grade </a:t>
            </a:r>
          </a:p>
          <a:p>
            <a:r>
              <a:rPr lang="en-US" sz="1000" dirty="0">
                <a:cs typeface="Calibri"/>
              </a:rPr>
              <a:t>Unit 1: An introduction to working with children aged 0-5 years Assignment- graded A* - D</a:t>
            </a:r>
          </a:p>
          <a:p>
            <a:endParaRPr lang="en-US" sz="1000" dirty="0">
              <a:cs typeface="Calibri"/>
            </a:endParaRPr>
          </a:p>
          <a:p>
            <a:r>
              <a:rPr lang="en-US" sz="1000" dirty="0">
                <a:cs typeface="Calibri"/>
              </a:rPr>
              <a:t>External examination=50%</a:t>
            </a:r>
          </a:p>
          <a:p>
            <a:r>
              <a:rPr lang="en-US" sz="1000" dirty="0">
                <a:cs typeface="Calibri"/>
              </a:rPr>
              <a:t>Childcare &amp; Development 0-5 years Examination: Must achieve a pass</a:t>
            </a:r>
          </a:p>
          <a:p>
            <a:endParaRPr lang="en-US" sz="1050" dirty="0">
              <a:cs typeface="Calibri"/>
            </a:endParaRPr>
          </a:p>
        </p:txBody>
      </p:sp>
      <p:sp>
        <p:nvSpPr>
          <p:cNvPr id="24" name="TextBox 23"/>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245721" y="58641"/>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257102" y="597354"/>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CACHE</a:t>
            </a:r>
          </a:p>
          <a:p>
            <a:endParaRPr lang="en-GB" sz="2100" b="1" dirty="0">
              <a:cs typeface="Calibri Light"/>
            </a:endParaRPr>
          </a:p>
        </p:txBody>
      </p:sp>
      <p:sp>
        <p:nvSpPr>
          <p:cNvPr id="7" name="TextBox 6">
            <a:extLst>
              <a:ext uri="{FF2B5EF4-FFF2-40B4-BE49-F238E27FC236}">
                <a16:creationId xmlns:a16="http://schemas.microsoft.com/office/drawing/2014/main" id="{A8C057A5-3980-42A4-A46C-D0C8A4D0A3B1}"/>
              </a:ext>
            </a:extLst>
          </p:cNvPr>
          <p:cNvSpPr txBox="1"/>
          <p:nvPr/>
        </p:nvSpPr>
        <p:spPr>
          <a:xfrm>
            <a:off x="4214227" y="3656129"/>
            <a:ext cx="2022816" cy="1292662"/>
          </a:xfrm>
          <a:prstGeom prst="rect">
            <a:avLst/>
          </a:prstGeom>
          <a:noFill/>
        </p:spPr>
        <p:txBody>
          <a:bodyPr wrap="square" rtlCol="0">
            <a:spAutoFit/>
          </a:bodyPr>
          <a:lstStyle/>
          <a:p>
            <a:r>
              <a:rPr lang="en-GB" sz="1300" dirty="0"/>
              <a:t>Suitable for candidates who wish to develop their knowledge and understanding of children both practically and academically.</a:t>
            </a:r>
          </a:p>
        </p:txBody>
      </p:sp>
      <p:sp>
        <p:nvSpPr>
          <p:cNvPr id="9" name="TextBox 8">
            <a:extLst>
              <a:ext uri="{FF2B5EF4-FFF2-40B4-BE49-F238E27FC236}">
                <a16:creationId xmlns:a16="http://schemas.microsoft.com/office/drawing/2014/main" id="{7E70668B-72B4-4EF6-A218-151855CB54A0}"/>
              </a:ext>
            </a:extLst>
          </p:cNvPr>
          <p:cNvSpPr txBox="1"/>
          <p:nvPr/>
        </p:nvSpPr>
        <p:spPr>
          <a:xfrm>
            <a:off x="4173697" y="5403745"/>
            <a:ext cx="2175473"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t>Early years careers</a:t>
            </a:r>
          </a:p>
          <a:p>
            <a:pPr marL="171450" indent="-171450">
              <a:buFont typeface="Arial" panose="020B0604020202020204" pitchFamily="34" charset="0"/>
              <a:buChar char="•"/>
            </a:pPr>
            <a:r>
              <a:rPr lang="en-GB" sz="1200" dirty="0"/>
              <a:t>Primary/secondary teaching </a:t>
            </a:r>
          </a:p>
          <a:p>
            <a:pPr marL="171450" indent="-171450">
              <a:buFont typeface="Arial" panose="020B0604020202020204" pitchFamily="34" charset="0"/>
              <a:buChar char="•"/>
            </a:pPr>
            <a:r>
              <a:rPr lang="en-GB" sz="1200" dirty="0"/>
              <a:t>Level 3 vocational or academic Childcare</a:t>
            </a:r>
          </a:p>
          <a:p>
            <a:pPr marL="171450" indent="-171450">
              <a:buFont typeface="Arial" panose="020B0604020202020204" pitchFamily="34" charset="0"/>
              <a:buChar char="•"/>
            </a:pPr>
            <a:r>
              <a:rPr lang="en-GB" sz="1200" dirty="0"/>
              <a:t>A Levels in Psychology </a:t>
            </a:r>
          </a:p>
          <a:p>
            <a:pPr marL="171450" indent="-171450">
              <a:buFont typeface="Arial" panose="020B0604020202020204" pitchFamily="34" charset="0"/>
              <a:buChar char="•"/>
            </a:pPr>
            <a:r>
              <a:rPr lang="en-GB" sz="1200" dirty="0"/>
              <a:t>Health and Social care s</a:t>
            </a:r>
          </a:p>
          <a:p>
            <a:pPr marL="171450" indent="-171450">
              <a:buFont typeface="Arial" panose="020B0604020202020204" pitchFamily="34" charset="0"/>
              <a:buChar char="•"/>
            </a:pPr>
            <a:r>
              <a:rPr lang="en-GB" sz="1200" dirty="0"/>
              <a:t>A range of apprenticeships</a:t>
            </a:r>
          </a:p>
        </p:txBody>
      </p:sp>
      <p:sp>
        <p:nvSpPr>
          <p:cNvPr id="14" name="TextBox 13">
            <a:extLst>
              <a:ext uri="{FF2B5EF4-FFF2-40B4-BE49-F238E27FC236}">
                <a16:creationId xmlns:a16="http://schemas.microsoft.com/office/drawing/2014/main" id="{DB08C2A1-3437-45A1-90AB-488582FC0072}"/>
              </a:ext>
            </a:extLst>
          </p:cNvPr>
          <p:cNvSpPr txBox="1"/>
          <p:nvPr/>
        </p:nvSpPr>
        <p:spPr>
          <a:xfrm>
            <a:off x="464733" y="6788740"/>
            <a:ext cx="2924887" cy="1015663"/>
          </a:xfrm>
          <a:prstGeom prst="rect">
            <a:avLst/>
          </a:prstGeom>
          <a:noFill/>
        </p:spPr>
        <p:txBody>
          <a:bodyPr wrap="square" rtlCol="0">
            <a:spAutoFit/>
          </a:bodyPr>
          <a:lstStyle/>
          <a:p>
            <a:r>
              <a:rPr lang="en-GB" sz="1200" u="sng" dirty="0"/>
              <a:t>Career Options</a:t>
            </a:r>
            <a:r>
              <a:rPr lang="en-GB" sz="1200" dirty="0"/>
              <a:t>:</a:t>
            </a:r>
          </a:p>
          <a:p>
            <a:r>
              <a:rPr lang="en-GB" sz="1200" dirty="0"/>
              <a:t>Nursery Nurse, Midwife, Child Psychologist, Paediatrician, Teacher, Family Support Worker, Teaching Assistant, Social Worker, Youth Worker, counsellor</a:t>
            </a:r>
          </a:p>
        </p:txBody>
      </p:sp>
      <p:pic>
        <p:nvPicPr>
          <p:cNvPr id="15" name="Picture 14"/>
          <p:cNvPicPr>
            <a:picLocks noChangeAspect="1"/>
          </p:cNvPicPr>
          <p:nvPr/>
        </p:nvPicPr>
        <p:blipFill>
          <a:blip r:embed="rId2"/>
          <a:stretch>
            <a:fillRect/>
          </a:stretch>
        </p:blipFill>
        <p:spPr>
          <a:xfrm>
            <a:off x="1588780" y="7738690"/>
            <a:ext cx="1800840" cy="1101538"/>
          </a:xfrm>
          <a:prstGeom prst="rect">
            <a:avLst/>
          </a:prstGeom>
        </p:spPr>
      </p:pic>
    </p:spTree>
    <p:extLst>
      <p:ext uri="{BB962C8B-B14F-4D97-AF65-F5344CB8AC3E}">
        <p14:creationId xmlns:p14="http://schemas.microsoft.com/office/powerpoint/2010/main" val="49543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585" y="602705"/>
            <a:ext cx="3398413" cy="484012"/>
          </a:xfrm>
        </p:spPr>
        <p:txBody>
          <a:bodyPr>
            <a:noAutofit/>
          </a:bodyPr>
          <a:lstStyle/>
          <a:p>
            <a:r>
              <a:rPr lang="en-GB" sz="1800" b="1" dirty="0">
                <a:cs typeface="Calibri Light"/>
              </a:rPr>
              <a:t>Creative &amp; Performing Arts  (CAPA)</a:t>
            </a:r>
            <a:br>
              <a:rPr lang="en-GB" sz="1800" b="1" dirty="0">
                <a:cs typeface="Calibri Light"/>
              </a:rPr>
            </a:br>
            <a:r>
              <a:rPr lang="en-GB" sz="1800" b="1" dirty="0">
                <a:cs typeface="Calibri Light"/>
              </a:rPr>
              <a:t>Drama-RSL</a:t>
            </a:r>
          </a:p>
        </p:txBody>
      </p:sp>
      <p:sp>
        <p:nvSpPr>
          <p:cNvPr id="5" name="Text Placeholder 4"/>
          <p:cNvSpPr>
            <a:spLocks noGrp="1"/>
          </p:cNvSpPr>
          <p:nvPr>
            <p:ph type="body" idx="1"/>
          </p:nvPr>
        </p:nvSpPr>
        <p:spPr>
          <a:xfrm>
            <a:off x="4255090" y="1191383"/>
            <a:ext cx="2186657" cy="435680"/>
          </a:xfrm>
          <a:solidFill>
            <a:srgbClr val="FF0000"/>
          </a:solidFill>
          <a:ln>
            <a:solidFill>
              <a:srgbClr val="FF0000"/>
            </a:solidFill>
          </a:ln>
        </p:spPr>
        <p:txBody>
          <a:bodyPr anchor="ctr">
            <a:normAutofit fontScale="850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60050" y="5274272"/>
            <a:ext cx="3633555" cy="3722952"/>
          </a:xfrm>
        </p:spPr>
        <p:txBody>
          <a:bodyPr vert="horz" lIns="91440" tIns="45720" rIns="91440" bIns="45720" rtlCol="0" anchor="t">
            <a:normAutofit/>
          </a:bodyPr>
          <a:lstStyle/>
          <a:p>
            <a:pPr>
              <a:buNone/>
            </a:pPr>
            <a:r>
              <a:rPr lang="en-US" sz="1200" dirty="0">
                <a:cs typeface="Calibri"/>
              </a:rPr>
              <a:t>As part of the RSL course, students will complete an externally assessed core unit (201 Live Performance) which takes the form of a controlled assessment, involving the planning, execution and evaluation of a practical exam task. In addition to the core unit, each qualification includes a range of optional units as detailed above. </a:t>
            </a:r>
          </a:p>
          <a:p>
            <a:pPr>
              <a:buNone/>
            </a:pPr>
            <a:r>
              <a:rPr lang="en-US" sz="1200" dirty="0">
                <a:cs typeface="Calibri"/>
              </a:rPr>
              <a:t>Important course information: Students will be expected to perform in front of a range of audiences as part of the assessment process. Students will cover a diverse range of acting styles and must participate in all workshops.  </a:t>
            </a:r>
            <a:endParaRPr lang="en-US" sz="1200" dirty="0">
              <a:ea typeface="+mn-lt"/>
              <a:cs typeface="+mn-lt"/>
            </a:endParaRPr>
          </a:p>
          <a:p>
            <a:pPr marL="0" indent="0">
              <a:buNone/>
            </a:pPr>
            <a:r>
              <a:rPr lang="en-US" sz="1200" dirty="0">
                <a:cs typeface="Calibri"/>
              </a:rPr>
              <a:t>Students will be expected to track their own progress in the form of written evaluation, a video diary/ blog, and set their own targets.</a:t>
            </a:r>
          </a:p>
          <a:p>
            <a:pPr marL="0" indent="0">
              <a:buNone/>
            </a:pPr>
            <a:endParaRPr lang="en-US" sz="1200" dirty="0">
              <a:cs typeface="Calibri"/>
            </a:endParaRPr>
          </a:p>
        </p:txBody>
      </p:sp>
      <p:sp>
        <p:nvSpPr>
          <p:cNvPr id="10" name="Text Placeholder 4"/>
          <p:cNvSpPr txBox="1">
            <a:spLocks/>
          </p:cNvSpPr>
          <p:nvPr/>
        </p:nvSpPr>
        <p:spPr>
          <a:xfrm>
            <a:off x="4255090" y="3049244"/>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11" name="Text Placeholder 4"/>
          <p:cNvSpPr txBox="1">
            <a:spLocks/>
          </p:cNvSpPr>
          <p:nvPr/>
        </p:nvSpPr>
        <p:spPr>
          <a:xfrm>
            <a:off x="4255091" y="457366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Post sixteen progression  routes.</a:t>
            </a:r>
          </a:p>
        </p:txBody>
      </p:sp>
      <p:sp>
        <p:nvSpPr>
          <p:cNvPr id="13" name="Content Placeholder 7"/>
          <p:cNvSpPr txBox="1">
            <a:spLocks/>
          </p:cNvSpPr>
          <p:nvPr/>
        </p:nvSpPr>
        <p:spPr>
          <a:xfrm>
            <a:off x="273242" y="1202478"/>
            <a:ext cx="3761880" cy="3669630"/>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t>The Creative and Performing Arts Level 2 Drama course is a hands-on approach to creating, rehearsing and performance.</a:t>
            </a:r>
            <a:endParaRPr lang="en-US" sz="1200" dirty="0">
              <a:cs typeface="Calibri"/>
            </a:endParaRPr>
          </a:p>
          <a:p>
            <a:pPr marL="0" indent="0">
              <a:buNone/>
            </a:pPr>
            <a:r>
              <a:rPr lang="en-US" sz="1200" dirty="0"/>
              <a:t> This course is an equivalent to 1 GCSE. </a:t>
            </a:r>
            <a:endParaRPr lang="en-US" sz="1200" dirty="0">
              <a:cs typeface="Calibri"/>
            </a:endParaRPr>
          </a:p>
          <a:p>
            <a:pPr marL="0" indent="0">
              <a:buNone/>
            </a:pPr>
            <a:r>
              <a:rPr lang="en-US" sz="1200" dirty="0">
                <a:ea typeface="+mn-lt"/>
                <a:cs typeface="+mn-lt"/>
              </a:rPr>
              <a:t>Course: RSL Level 2 Certificate in Creative and Performing Arts: Drama Areas of study: Unit 201: Live Performance (Core)</a:t>
            </a:r>
          </a:p>
          <a:p>
            <a:pPr marL="0" indent="0">
              <a:buNone/>
            </a:pPr>
            <a:r>
              <a:rPr lang="en-US" sz="1200" dirty="0">
                <a:ea typeface="+mn-lt"/>
                <a:cs typeface="+mn-lt"/>
              </a:rPr>
              <a:t> Unit 206: Acting for Camera (Optional)</a:t>
            </a:r>
          </a:p>
          <a:p>
            <a:pPr marL="0" indent="0">
              <a:buNone/>
            </a:pPr>
            <a:r>
              <a:rPr lang="en-US" sz="1200" dirty="0">
                <a:ea typeface="+mn-lt"/>
                <a:cs typeface="+mn-lt"/>
              </a:rPr>
              <a:t> Unit 212: Performing Text (Optional)</a:t>
            </a:r>
          </a:p>
          <a:p>
            <a:pPr marL="0" indent="0">
              <a:buNone/>
            </a:pPr>
            <a:r>
              <a:rPr lang="en-US" sz="1200" dirty="0">
                <a:ea typeface="+mn-lt"/>
                <a:cs typeface="+mn-lt"/>
              </a:rPr>
              <a:t> Unit 220: Working with masks or puppetry (Optional) </a:t>
            </a:r>
          </a:p>
          <a:p>
            <a:pPr marL="0" indent="0">
              <a:buNone/>
            </a:pPr>
            <a:r>
              <a:rPr lang="en-US" sz="1200" dirty="0">
                <a:ea typeface="+mn-lt"/>
                <a:cs typeface="+mn-lt"/>
              </a:rPr>
              <a:t> Unit 219: Vocal Techniques - Acting (Optional)</a:t>
            </a:r>
          </a:p>
          <a:p>
            <a:pPr marL="0" indent="0">
              <a:buNone/>
            </a:pPr>
            <a:r>
              <a:rPr lang="en-US" sz="1200" dirty="0">
                <a:ea typeface="+mn-lt"/>
                <a:cs typeface="+mn-lt"/>
              </a:rPr>
              <a:t> Assessment: Throughout the course, students are expected to work as a professional theatre company, creating and performing pieces in regular showcases. Practical assessment will take place both within lessons and through the participation in performance showcases. Written assessments will take the form of rehearsal diaries, in-depth self-evaluations and controlled assessments. </a:t>
            </a:r>
            <a:endParaRPr lang="en-US" sz="1200" dirty="0">
              <a:cs typeface="Calibri"/>
            </a:endParaRPr>
          </a:p>
          <a:p>
            <a:pPr marL="0" indent="0">
              <a:buNone/>
            </a:pPr>
            <a:endParaRPr lang="en-US" sz="1200" dirty="0">
              <a:cs typeface="Calibri"/>
            </a:endParaRP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2976" y="1694700"/>
            <a:ext cx="2269207" cy="2957572"/>
          </a:xfrm>
          <a:prstGeom prst="rect">
            <a:avLst/>
          </a:prstGeom>
          <a:noFill/>
        </p:spPr>
        <p:txBody>
          <a:bodyPr wrap="square" rtlCol="0" anchor="t">
            <a:spAutoFit/>
          </a:bodyPr>
          <a:lstStyle/>
          <a:p>
            <a:r>
              <a:rPr lang="en-US" sz="1200" dirty="0"/>
              <a:t>100% Coursework– There is NO written exam. Coursework includes:</a:t>
            </a:r>
          </a:p>
          <a:p>
            <a:r>
              <a:rPr lang="en-US" sz="1200" dirty="0"/>
              <a:t>Live Performance in front of an audience</a:t>
            </a:r>
            <a:endParaRPr lang="en-US" sz="1200" dirty="0">
              <a:cs typeface="Calibri"/>
            </a:endParaRPr>
          </a:p>
          <a:p>
            <a:r>
              <a:rPr lang="en-US" sz="1200" dirty="0"/>
              <a:t>Planning, rehearsing and evaluating</a:t>
            </a:r>
            <a:endParaRPr lang="en-US" sz="1200" dirty="0">
              <a:cs typeface="Calibri"/>
            </a:endParaRPr>
          </a:p>
          <a:p>
            <a:pPr marL="213995" indent="-213995">
              <a:buFont typeface="Arial" panose="020B0604020202020204" pitchFamily="34" charset="0"/>
              <a:buChar char="•"/>
            </a:pPr>
            <a:endParaRPr lang="en-US" sz="1200" dirty="0">
              <a:cs typeface="Calibri"/>
            </a:endParaRPr>
          </a:p>
          <a:p>
            <a:pPr marL="213995" indent="-213995">
              <a:buFont typeface="Arial" panose="020B0604020202020204" pitchFamily="34" charset="0"/>
              <a:buChar char="•"/>
            </a:pPr>
            <a:endParaRPr lang="en-US" sz="1200" dirty="0">
              <a:cs typeface="Calibri"/>
            </a:endParaRPr>
          </a:p>
          <a:p>
            <a:pPr marL="213995" indent="-213995">
              <a:buFont typeface="Arial" panose="020B0604020202020204" pitchFamily="34" charset="0"/>
              <a:buChar char="•"/>
            </a:pPr>
            <a:endParaRPr lang="en-US" sz="1200" dirty="0">
              <a:cs typeface="Calibri"/>
            </a:endParaRPr>
          </a:p>
          <a:p>
            <a:pPr marL="213995" indent="-213995">
              <a:buFont typeface="Arial" panose="020B0604020202020204" pitchFamily="34" charset="0"/>
              <a:buChar char="•"/>
            </a:pPr>
            <a:endParaRPr lang="en-US" sz="1200" dirty="0">
              <a:cs typeface="Calibri"/>
            </a:endParaRPr>
          </a:p>
          <a:p>
            <a:pPr marL="213995" indent="-213995">
              <a:buFont typeface="Arial" panose="020B0604020202020204" pitchFamily="34" charset="0"/>
              <a:buChar char="•"/>
            </a:pPr>
            <a:endParaRPr lang="en-US" sz="1200" dirty="0">
              <a:cs typeface="Calibri"/>
            </a:endParaRPr>
          </a:p>
          <a:p>
            <a:pPr marL="213995" indent="-213995">
              <a:buFont typeface="Arial" panose="020B0604020202020204" pitchFamily="34" charset="0"/>
              <a:buChar char="•"/>
            </a:pPr>
            <a:endParaRPr lang="en-US" sz="1200" dirty="0">
              <a:cs typeface="Calibri"/>
            </a:endParaRPr>
          </a:p>
          <a:p>
            <a:pPr marL="213995" indent="-213995">
              <a:buFont typeface="Arial" panose="020B0604020202020204" pitchFamily="34" charset="0"/>
              <a:buChar char="•"/>
            </a:pPr>
            <a:endParaRPr lang="en-US" sz="1200" dirty="0">
              <a:cs typeface="Calibri"/>
            </a:endParaRPr>
          </a:p>
          <a:p>
            <a:pPr marL="213995" indent="-213995">
              <a:buFont typeface="Arial" panose="020B0604020202020204" pitchFamily="34" charset="0"/>
              <a:buChar char="•"/>
            </a:pPr>
            <a:endParaRPr lang="en-US" sz="1200" dirty="0">
              <a:cs typeface="Calibri"/>
            </a:endParaRPr>
          </a:p>
        </p:txBody>
      </p:sp>
      <p:sp>
        <p:nvSpPr>
          <p:cNvPr id="22" name="TextBox 21"/>
          <p:cNvSpPr txBox="1"/>
          <p:nvPr/>
        </p:nvSpPr>
        <p:spPr>
          <a:xfrm>
            <a:off x="4255529" y="3497481"/>
            <a:ext cx="2186657" cy="830997"/>
          </a:xfrm>
          <a:prstGeom prst="rect">
            <a:avLst/>
          </a:prstGeom>
          <a:noFill/>
        </p:spPr>
        <p:txBody>
          <a:bodyPr wrap="square" rtlCol="0" anchor="t">
            <a:spAutoFit/>
          </a:bodyPr>
          <a:lstStyle/>
          <a:p>
            <a:r>
              <a:rPr lang="en-US" sz="1200" dirty="0"/>
              <a:t>If you want to develop your acting skills and enjoy performing then this is the course for you.</a:t>
            </a:r>
            <a:endParaRPr lang="en-GB" sz="1200" dirty="0">
              <a:cs typeface="Calibri" panose="020F0502020204030204"/>
            </a:endParaRPr>
          </a:p>
        </p:txBody>
      </p:sp>
      <p:sp>
        <p:nvSpPr>
          <p:cNvPr id="23" name="TextBox 22"/>
          <p:cNvSpPr txBox="1"/>
          <p:nvPr/>
        </p:nvSpPr>
        <p:spPr>
          <a:xfrm>
            <a:off x="4255524" y="5159145"/>
            <a:ext cx="2186661" cy="1200329"/>
          </a:xfrm>
          <a:prstGeom prst="rect">
            <a:avLst/>
          </a:prstGeom>
          <a:noFill/>
        </p:spPr>
        <p:txBody>
          <a:bodyPr wrap="square" rtlCol="0" anchor="t">
            <a:spAutoFit/>
          </a:bodyPr>
          <a:lstStyle/>
          <a:p>
            <a:pPr marL="213995" indent="-213995">
              <a:buFont typeface="Arial" panose="020B0604020202020204" pitchFamily="34" charset="0"/>
              <a:buChar char="•"/>
            </a:pPr>
            <a:r>
              <a:rPr lang="en-GB" sz="1200" dirty="0"/>
              <a:t>BTEC National Diplomas (in performance) </a:t>
            </a:r>
            <a:endParaRPr lang="en-US" dirty="0"/>
          </a:p>
          <a:p>
            <a:pPr marL="213995" indent="-213995">
              <a:buFont typeface="Arial" panose="020B0604020202020204" pitchFamily="34" charset="0"/>
              <a:buChar char="•"/>
            </a:pPr>
            <a:r>
              <a:rPr lang="en-GB" sz="1200" dirty="0"/>
              <a:t>Musical Theatre </a:t>
            </a:r>
            <a:endParaRPr lang="en-GB" sz="1200" dirty="0">
              <a:cs typeface="Calibri"/>
            </a:endParaRPr>
          </a:p>
          <a:p>
            <a:pPr marL="213995" indent="-213995">
              <a:buFont typeface="Arial" panose="020B0604020202020204" pitchFamily="34" charset="0"/>
              <a:buChar char="•"/>
            </a:pPr>
            <a:r>
              <a:rPr lang="en-GB" sz="1200" dirty="0"/>
              <a:t>Drama/ Performing Arts BTEC level 3/ A/AS  level. </a:t>
            </a:r>
          </a:p>
          <a:p>
            <a:pPr marL="213995" indent="-213995">
              <a:buFont typeface="Arial" panose="020B0604020202020204" pitchFamily="34" charset="0"/>
              <a:buChar char="•"/>
            </a:pPr>
            <a:r>
              <a:rPr lang="en-GB" sz="1200" dirty="0">
                <a:cs typeface="Calibri" panose="020F0502020204030204"/>
              </a:rPr>
              <a:t>Acting course/ Drama School</a:t>
            </a: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257102" y="597354"/>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t>Examination Board</a:t>
            </a:r>
            <a:endParaRPr lang="en-GB" sz="2000" b="1" dirty="0">
              <a:cs typeface="Calibri Light"/>
            </a:endParaRPr>
          </a:p>
          <a:p>
            <a:r>
              <a:rPr lang="en-GB" sz="2000" b="1" dirty="0">
                <a:ea typeface="+mj-lt"/>
                <a:cs typeface="+mj-lt"/>
              </a:rPr>
              <a:t>RSL 2</a:t>
            </a:r>
          </a:p>
          <a:p>
            <a:endParaRPr lang="en-GB" sz="2000" b="1" dirty="0">
              <a:cs typeface="Calibri Light"/>
            </a:endParaRPr>
          </a:p>
        </p:txBody>
      </p:sp>
      <p:pic>
        <p:nvPicPr>
          <p:cNvPr id="7" name="Picture 8" descr="A group of people playing a sport&#10;&#10;Description generated with high confidence">
            <a:extLst>
              <a:ext uri="{FF2B5EF4-FFF2-40B4-BE49-F238E27FC236}">
                <a16:creationId xmlns:a16="http://schemas.microsoft.com/office/drawing/2014/main" id="{54BA42FC-10BE-4ACF-9A05-96E370903A9E}"/>
              </a:ext>
            </a:extLst>
          </p:cNvPr>
          <p:cNvPicPr>
            <a:picLocks noChangeAspect="1"/>
          </p:cNvPicPr>
          <p:nvPr/>
        </p:nvPicPr>
        <p:blipFill>
          <a:blip r:embed="rId2"/>
          <a:stretch>
            <a:fillRect/>
          </a:stretch>
        </p:blipFill>
        <p:spPr>
          <a:xfrm>
            <a:off x="4337066" y="6493491"/>
            <a:ext cx="2109387" cy="1455323"/>
          </a:xfrm>
          <a:prstGeom prst="rect">
            <a:avLst/>
          </a:prstGeom>
        </p:spPr>
      </p:pic>
    </p:spTree>
    <p:extLst>
      <p:ext uri="{BB962C8B-B14F-4D97-AF65-F5344CB8AC3E}">
        <p14:creationId xmlns:p14="http://schemas.microsoft.com/office/powerpoint/2010/main" val="305960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9399" y="676181"/>
            <a:ext cx="3398413" cy="484012"/>
          </a:xfrm>
        </p:spPr>
        <p:txBody>
          <a:bodyPr>
            <a:noAutofit/>
          </a:bodyPr>
          <a:lstStyle/>
          <a:p>
            <a:r>
              <a:rPr lang="en-GB" sz="2200" b="1" dirty="0"/>
              <a:t>Creative </a:t>
            </a:r>
            <a:r>
              <a:rPr lang="en-GB" sz="2200" b="1" dirty="0" err="1"/>
              <a:t>iMedia</a:t>
            </a:r>
            <a:r>
              <a:rPr lang="en-GB" sz="2200" b="1" dirty="0"/>
              <a:t> (ICT)-OCR</a:t>
            </a:r>
            <a:endParaRPr lang="en-US" dirty="0"/>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69399" y="3855533"/>
            <a:ext cx="3624030" cy="4668266"/>
          </a:xfrm>
        </p:spPr>
        <p:txBody>
          <a:bodyPr vert="horz" lIns="91440" tIns="45720" rIns="91440" bIns="45720" rtlCol="0" anchor="t">
            <a:normAutofit fontScale="92500" lnSpcReduction="10000"/>
          </a:bodyPr>
          <a:lstStyle/>
          <a:p>
            <a:pPr marL="0" indent="0">
              <a:buNone/>
            </a:pPr>
            <a:r>
              <a:rPr lang="en-US" sz="1400" dirty="0">
                <a:ea typeface="+mn-lt"/>
                <a:cs typeface="+mn-lt"/>
              </a:rPr>
              <a:t>This qualification covers:</a:t>
            </a:r>
            <a:endParaRPr lang="en-US" dirty="0">
              <a:ea typeface="+mn-lt"/>
              <a:cs typeface="+mn-lt"/>
            </a:endParaRPr>
          </a:p>
          <a:p>
            <a:r>
              <a:rPr lang="en-US" sz="1400" dirty="0">
                <a:cs typeface="Calibri" panose="020F0502020204030204"/>
              </a:rPr>
              <a:t>Unit R081 - Pre-production skills </a:t>
            </a:r>
          </a:p>
          <a:p>
            <a:pPr marL="0" indent="0">
              <a:buNone/>
            </a:pPr>
            <a:r>
              <a:rPr lang="en-US" sz="1400" dirty="0">
                <a:cs typeface="Calibri" panose="020F0502020204030204"/>
              </a:rPr>
              <a:t>              </a:t>
            </a:r>
            <a:r>
              <a:rPr lang="en-US" sz="1400" i="1" dirty="0">
                <a:cs typeface="Calibri" panose="020F0502020204030204"/>
              </a:rPr>
              <a:t>(Examination unit)</a:t>
            </a:r>
            <a:endParaRPr lang="en-US" i="1" dirty="0">
              <a:cs typeface="Calibri" panose="020F0502020204030204"/>
            </a:endParaRPr>
          </a:p>
          <a:p>
            <a:r>
              <a:rPr lang="en-US" sz="1400" dirty="0">
                <a:cs typeface="Calibri" panose="020F0502020204030204"/>
              </a:rPr>
              <a:t>Unit R082 - Creating digital graphics </a:t>
            </a:r>
          </a:p>
          <a:p>
            <a:pPr marL="0" indent="0">
              <a:buNone/>
            </a:pPr>
            <a:r>
              <a:rPr lang="en-US" sz="1400" dirty="0">
                <a:cs typeface="Calibri" panose="020F0502020204030204"/>
              </a:rPr>
              <a:t>             </a:t>
            </a:r>
            <a:r>
              <a:rPr lang="en-US" sz="1400" i="1" dirty="0">
                <a:cs typeface="Calibri" panose="020F0502020204030204"/>
              </a:rPr>
              <a:t> (Internally assessed project</a:t>
            </a:r>
            <a:endParaRPr lang="en-US" i="1" dirty="0">
              <a:cs typeface="Calibri" panose="020F0502020204030204"/>
            </a:endParaRPr>
          </a:p>
          <a:p>
            <a:pPr marL="285750" indent="-285750"/>
            <a:r>
              <a:rPr lang="en-US" sz="1400" dirty="0">
                <a:cs typeface="Calibri" panose="020F0502020204030204"/>
              </a:rPr>
              <a:t>Unit R085 - Creating Multi-page website</a:t>
            </a:r>
            <a:endParaRPr lang="en-US" dirty="0">
              <a:cs typeface="Calibri" panose="020F0502020204030204"/>
            </a:endParaRPr>
          </a:p>
          <a:p>
            <a:pPr marL="0" indent="0">
              <a:buNone/>
            </a:pPr>
            <a:r>
              <a:rPr lang="en-US" sz="1400" dirty="0">
                <a:cs typeface="Calibri" panose="020F0502020204030204"/>
              </a:rPr>
              <a:t>              </a:t>
            </a:r>
            <a:r>
              <a:rPr lang="en-US" sz="1400" i="1" dirty="0">
                <a:cs typeface="Calibri" panose="020F0502020204030204"/>
              </a:rPr>
              <a:t>(Internally assessed project)</a:t>
            </a:r>
          </a:p>
          <a:p>
            <a:r>
              <a:rPr lang="en-US" sz="1400" dirty="0">
                <a:cs typeface="Calibri" panose="020F0502020204030204"/>
              </a:rPr>
              <a:t>Unit R087 – Creating interactive multimedia product</a:t>
            </a:r>
          </a:p>
          <a:p>
            <a:pPr marL="0" indent="0">
              <a:buNone/>
            </a:pPr>
            <a:r>
              <a:rPr lang="en-US" sz="1400" dirty="0">
                <a:cs typeface="Calibri" panose="020F0502020204030204"/>
              </a:rPr>
              <a:t>              </a:t>
            </a:r>
            <a:r>
              <a:rPr lang="en-US" sz="1400" i="1" dirty="0">
                <a:cs typeface="Calibri" panose="020F0502020204030204"/>
              </a:rPr>
              <a:t>(Internally assessed project)</a:t>
            </a:r>
            <a:endParaRPr lang="en-US" i="1" dirty="0"/>
          </a:p>
          <a:p>
            <a:pPr marL="0" indent="0">
              <a:buNone/>
            </a:pPr>
            <a:endParaRPr lang="en-US" sz="1400" dirty="0"/>
          </a:p>
          <a:p>
            <a:pPr marL="0" indent="0">
              <a:buNone/>
            </a:pPr>
            <a:r>
              <a:rPr lang="en-US" sz="1400" b="1" dirty="0"/>
              <a:t>Main benefit of the qualification</a:t>
            </a:r>
            <a:endParaRPr lang="en-US" sz="1400" b="1" dirty="0">
              <a:cs typeface="Calibri" panose="020F0502020204030204"/>
            </a:endParaRPr>
          </a:p>
          <a:p>
            <a:pPr marL="0" indent="0">
              <a:buNone/>
            </a:pPr>
            <a:r>
              <a:rPr lang="en-US" sz="1400" dirty="0">
                <a:ea typeface="+mn-lt"/>
                <a:cs typeface="+mn-lt"/>
              </a:rPr>
              <a:t>The biggest advantage of this qualification is that fact that it is weighted heavily on internally assessed projects. 75% of the course is based on 3 projects that are completed over 2 years. The remaining 25% is assessed through an examination. Due to the large weighting of the coursework, it is technically possible to pass the course on just the projects. </a:t>
            </a:r>
          </a:p>
          <a:p>
            <a:pPr marL="0" indent="0">
              <a:buNone/>
            </a:pPr>
            <a:endParaRPr lang="en-US" sz="1400" dirty="0">
              <a:ea typeface="+mn-lt"/>
              <a:cs typeface="+mn-lt"/>
            </a:endParaRPr>
          </a:p>
        </p:txBody>
      </p:sp>
      <p:sp>
        <p:nvSpPr>
          <p:cNvPr id="10" name="Text Placeholder 4"/>
          <p:cNvSpPr txBox="1">
            <a:spLocks/>
          </p:cNvSpPr>
          <p:nvPr/>
        </p:nvSpPr>
        <p:spPr>
          <a:xfrm>
            <a:off x="4255090" y="2801594"/>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11" name="Text Placeholder 4"/>
          <p:cNvSpPr txBox="1">
            <a:spLocks/>
          </p:cNvSpPr>
          <p:nvPr/>
        </p:nvSpPr>
        <p:spPr>
          <a:xfrm>
            <a:off x="4255091" y="457366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Post sixteen progression  routes.</a:t>
            </a:r>
          </a:p>
        </p:txBody>
      </p:sp>
      <p:sp>
        <p:nvSpPr>
          <p:cNvPr id="13" name="Content Placeholder 7"/>
          <p:cNvSpPr txBox="1">
            <a:spLocks/>
          </p:cNvSpPr>
          <p:nvPr/>
        </p:nvSpPr>
        <p:spPr>
          <a:xfrm>
            <a:off x="273242" y="1160405"/>
            <a:ext cx="3633556"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ea typeface="+mn-lt"/>
                <a:cs typeface="+mn-lt"/>
              </a:rPr>
              <a:t>The OCR Cambridge National Certificate in Creative iMedia is designed to:</a:t>
            </a:r>
          </a:p>
          <a:p>
            <a:pPr marL="0" indent="0">
              <a:buNone/>
            </a:pPr>
            <a:r>
              <a:rPr lang="en-US" sz="1400" dirty="0">
                <a:ea typeface="+mn-lt"/>
                <a:cs typeface="+mn-lt"/>
              </a:rPr>
              <a:t>Equip learners with a range of creative media skills and other transferable skills such as project management skills, team working </a:t>
            </a:r>
            <a:r>
              <a:rPr lang="en-US" sz="1400" dirty="0" err="1">
                <a:ea typeface="+mn-lt"/>
                <a:cs typeface="+mn-lt"/>
              </a:rPr>
              <a:t>etc</a:t>
            </a:r>
            <a:endParaRPr lang="en-US" sz="1400" dirty="0">
              <a:ea typeface="+mn-lt"/>
              <a:cs typeface="+mn-lt"/>
            </a:endParaRPr>
          </a:p>
          <a:p>
            <a:pPr marL="0" indent="0">
              <a:buNone/>
            </a:pPr>
            <a:r>
              <a:rPr lang="en-US" sz="1400" dirty="0">
                <a:ea typeface="+mn-lt"/>
                <a:cs typeface="+mn-lt"/>
              </a:rPr>
              <a:t>Help learners to use  skills to create fit-for-purpose creative media products.</a:t>
            </a:r>
          </a:p>
          <a:p>
            <a:pPr marL="0" indent="0">
              <a:buNone/>
            </a:pPr>
            <a:r>
              <a:rPr lang="en-US" sz="1400" dirty="0">
                <a:ea typeface="+mn-lt"/>
                <a:cs typeface="+mn-lt"/>
              </a:rPr>
              <a:t>Employ a hands-on approach in the learning of a range of creative products such as Website creation, Digital animations, Digital graphics and many more.</a:t>
            </a: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526" y="1910600"/>
            <a:ext cx="2186657" cy="830997"/>
          </a:xfrm>
          <a:prstGeom prst="rect">
            <a:avLst/>
          </a:prstGeom>
          <a:noFill/>
        </p:spPr>
        <p:txBody>
          <a:bodyPr wrap="square" rtlCol="0" anchor="t">
            <a:spAutoFit/>
          </a:bodyPr>
          <a:lstStyle/>
          <a:p>
            <a:r>
              <a:rPr lang="en-US" sz="1200" dirty="0"/>
              <a:t>25% external assessment </a:t>
            </a:r>
          </a:p>
          <a:p>
            <a:r>
              <a:rPr lang="en-US" sz="1200" dirty="0"/>
              <a:t> 1 hour examination.</a:t>
            </a:r>
            <a:endParaRPr lang="en-US" sz="1200" dirty="0">
              <a:cs typeface="Calibri"/>
            </a:endParaRPr>
          </a:p>
          <a:p>
            <a:r>
              <a:rPr lang="en-US" sz="1200" dirty="0">
                <a:cs typeface="Calibri"/>
              </a:rPr>
              <a:t>75% internal assessment 3 projects.</a:t>
            </a:r>
          </a:p>
        </p:txBody>
      </p:sp>
      <p:sp>
        <p:nvSpPr>
          <p:cNvPr id="22" name="TextBox 21"/>
          <p:cNvSpPr txBox="1"/>
          <p:nvPr/>
        </p:nvSpPr>
        <p:spPr>
          <a:xfrm>
            <a:off x="4255529" y="3221256"/>
            <a:ext cx="2186657" cy="1384995"/>
          </a:xfrm>
          <a:prstGeom prst="rect">
            <a:avLst/>
          </a:prstGeom>
          <a:noFill/>
        </p:spPr>
        <p:txBody>
          <a:bodyPr wrap="square" rtlCol="0" anchor="t">
            <a:spAutoFit/>
          </a:bodyPr>
          <a:lstStyle/>
          <a:p>
            <a:r>
              <a:rPr lang="en-US" sz="1200" dirty="0">
                <a:ea typeface="+mn-lt"/>
                <a:cs typeface="+mn-lt"/>
              </a:rPr>
              <a:t>The course is suitable for all students. However, students who are keen to spend additional time on their projects outside of lessons tend to achieve better results.</a:t>
            </a:r>
          </a:p>
        </p:txBody>
      </p:sp>
      <p:sp>
        <p:nvSpPr>
          <p:cNvPr id="23" name="TextBox 22"/>
          <p:cNvSpPr txBox="1"/>
          <p:nvPr/>
        </p:nvSpPr>
        <p:spPr>
          <a:xfrm>
            <a:off x="4255524" y="5159145"/>
            <a:ext cx="2186661" cy="1569660"/>
          </a:xfrm>
          <a:prstGeom prst="rect">
            <a:avLst/>
          </a:prstGeom>
          <a:noFill/>
        </p:spPr>
        <p:txBody>
          <a:bodyPr wrap="square" rtlCol="0" anchor="t">
            <a:spAutoFit/>
          </a:bodyPr>
          <a:lstStyle/>
          <a:p>
            <a:r>
              <a:rPr lang="en-GB" sz="1200" dirty="0">
                <a:cs typeface="Calibri"/>
              </a:rPr>
              <a:t>Successful completion of this qualification will lead a number of pathways including:</a:t>
            </a:r>
            <a:endParaRPr lang="en-US" dirty="0"/>
          </a:p>
          <a:p>
            <a:pPr marL="213995" indent="-213995">
              <a:buFont typeface="Arial" panose="020B0604020202020204" pitchFamily="34" charset="0"/>
              <a:buChar char="•"/>
            </a:pPr>
            <a:r>
              <a:rPr lang="en-GB" sz="1200" dirty="0">
                <a:cs typeface="Calibri"/>
              </a:rPr>
              <a:t>Level 3 Apprenticeship</a:t>
            </a:r>
          </a:p>
          <a:p>
            <a:pPr marL="213995" indent="-213995">
              <a:buFont typeface="Arial" panose="020B0604020202020204" pitchFamily="34" charset="0"/>
              <a:buChar char="•"/>
            </a:pPr>
            <a:r>
              <a:rPr lang="en-GB" sz="1200" dirty="0">
                <a:cs typeface="Calibri"/>
              </a:rPr>
              <a:t>Cambridge Technical in IT and Digital Media</a:t>
            </a:r>
          </a:p>
          <a:p>
            <a:pPr marL="213995" indent="-213995">
              <a:buFont typeface="Arial" panose="020B0604020202020204" pitchFamily="34" charset="0"/>
              <a:buChar char="•"/>
            </a:pPr>
            <a:r>
              <a:rPr lang="en-GB" sz="1200" dirty="0">
                <a:cs typeface="Calibri"/>
              </a:rPr>
              <a:t>GCE in Media Studies</a:t>
            </a:r>
          </a:p>
          <a:p>
            <a:pPr marL="213995" indent="-213995">
              <a:buFont typeface="Arial" panose="020B0604020202020204" pitchFamily="34" charset="0"/>
              <a:buChar char="•"/>
            </a:pPr>
            <a:endParaRPr lang="en-GB" sz="1200" dirty="0">
              <a:cs typeface="Calibri"/>
            </a:endParaRPr>
          </a:p>
        </p:txBody>
      </p:sp>
      <p:sp>
        <p:nvSpPr>
          <p:cNvPr id="24" name="TextBox 23"/>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054098" y="609185"/>
            <a:ext cx="3349169" cy="5510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OCR</a:t>
            </a:r>
          </a:p>
          <a:p>
            <a:endParaRPr lang="en-GB" sz="2100" b="1" dirty="0">
              <a:cs typeface="Calibri Light"/>
            </a:endParaRPr>
          </a:p>
        </p:txBody>
      </p:sp>
      <p:pic>
        <p:nvPicPr>
          <p:cNvPr id="7" name="Picture 6"/>
          <p:cNvPicPr>
            <a:picLocks noChangeAspect="1"/>
          </p:cNvPicPr>
          <p:nvPr/>
        </p:nvPicPr>
        <p:blipFill>
          <a:blip r:embed="rId2"/>
          <a:stretch>
            <a:fillRect/>
          </a:stretch>
        </p:blipFill>
        <p:spPr>
          <a:xfrm>
            <a:off x="4292842" y="7040307"/>
            <a:ext cx="2116641" cy="1259631"/>
          </a:xfrm>
          <a:prstGeom prst="rect">
            <a:avLst/>
          </a:prstGeom>
        </p:spPr>
      </p:pic>
    </p:spTree>
    <p:extLst>
      <p:ext uri="{BB962C8B-B14F-4D97-AF65-F5344CB8AC3E}">
        <p14:creationId xmlns:p14="http://schemas.microsoft.com/office/powerpoint/2010/main" val="656497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8271" y="518493"/>
            <a:ext cx="3019751" cy="582184"/>
          </a:xfrm>
        </p:spPr>
        <p:txBody>
          <a:bodyPr>
            <a:noAutofit/>
          </a:bodyPr>
          <a:lstStyle/>
          <a:p>
            <a:r>
              <a:rPr lang="en-GB" sz="2200" b="1" dirty="0">
                <a:cs typeface="Calibri Light"/>
              </a:rPr>
              <a:t>Dance-RSL</a:t>
            </a:r>
          </a:p>
        </p:txBody>
      </p:sp>
      <p:sp>
        <p:nvSpPr>
          <p:cNvPr id="5" name="Text Placeholder 4"/>
          <p:cNvSpPr>
            <a:spLocks noGrp="1"/>
          </p:cNvSpPr>
          <p:nvPr>
            <p:ph type="body" idx="1"/>
          </p:nvPr>
        </p:nvSpPr>
        <p:spPr>
          <a:xfrm>
            <a:off x="4255090" y="1096133"/>
            <a:ext cx="2193007" cy="549980"/>
          </a:xfrm>
          <a:solidFill>
            <a:srgbClr val="FF0000"/>
          </a:solidFill>
          <a:ln>
            <a:solidFill>
              <a:srgbClr val="FF0000"/>
            </a:solidFill>
          </a:ln>
        </p:spPr>
        <p:txBody>
          <a:bodyPr anchor="ctr">
            <a:normAutofit lnSpcReduction="10000"/>
          </a:bodyPr>
          <a:lstStyle/>
          <a:p>
            <a:r>
              <a:rPr lang="en-GB" dirty="0">
                <a:solidFill>
                  <a:schemeClr val="bg1"/>
                </a:solidFill>
                <a:latin typeface="+mj-lt"/>
              </a:rPr>
              <a:t>How is the course assessed?</a:t>
            </a:r>
          </a:p>
        </p:txBody>
      </p:sp>
      <p:sp>
        <p:nvSpPr>
          <p:cNvPr id="8" name="Content Placeholder 7"/>
          <p:cNvSpPr>
            <a:spLocks noGrp="1"/>
          </p:cNvSpPr>
          <p:nvPr>
            <p:ph sz="half" idx="2"/>
          </p:nvPr>
        </p:nvSpPr>
        <p:spPr>
          <a:xfrm>
            <a:off x="349420" y="2355668"/>
            <a:ext cx="3633555" cy="3640661"/>
          </a:xfrm>
        </p:spPr>
        <p:txBody>
          <a:bodyPr vert="horz" lIns="91440" tIns="45720" rIns="91440" bIns="45720" rtlCol="0" anchor="t">
            <a:normAutofit/>
          </a:bodyPr>
          <a:lstStyle/>
          <a:p>
            <a:pPr>
              <a:buNone/>
            </a:pPr>
            <a:r>
              <a:rPr lang="en-US" sz="1200" dirty="0">
                <a:ea typeface="+mn-lt"/>
                <a:cs typeface="+mn-lt"/>
              </a:rPr>
              <a:t>RSL Level 2 Certificate in Creative and Performing Arts: Dance Area of Study: </a:t>
            </a:r>
          </a:p>
          <a:p>
            <a:pPr marL="0" indent="0">
              <a:lnSpc>
                <a:spcPct val="100000"/>
              </a:lnSpc>
              <a:spcBef>
                <a:spcPts val="0"/>
              </a:spcBef>
              <a:buNone/>
            </a:pPr>
            <a:r>
              <a:rPr lang="en-US" sz="1200" dirty="0">
                <a:ea typeface="+mn-lt"/>
                <a:cs typeface="+mn-lt"/>
              </a:rPr>
              <a:t>Unit 201: Live Performance (Core) </a:t>
            </a:r>
          </a:p>
          <a:p>
            <a:pPr marL="0" indent="0">
              <a:lnSpc>
                <a:spcPct val="100000"/>
              </a:lnSpc>
              <a:spcBef>
                <a:spcPts val="0"/>
              </a:spcBef>
              <a:buNone/>
            </a:pPr>
            <a:r>
              <a:rPr lang="en-US" sz="1200" dirty="0">
                <a:ea typeface="+mn-lt"/>
                <a:cs typeface="+mn-lt"/>
              </a:rPr>
              <a:t>Unit 222: Choreography (Optional) </a:t>
            </a:r>
          </a:p>
          <a:p>
            <a:pPr marL="0" indent="0">
              <a:lnSpc>
                <a:spcPct val="100000"/>
              </a:lnSpc>
              <a:spcBef>
                <a:spcPts val="0"/>
              </a:spcBef>
              <a:buNone/>
            </a:pPr>
            <a:r>
              <a:rPr lang="en-US" sz="1200" dirty="0">
                <a:ea typeface="+mn-lt"/>
                <a:cs typeface="+mn-lt"/>
              </a:rPr>
              <a:t>Unit 227: Dance Technique and Performance (Optional) </a:t>
            </a:r>
          </a:p>
          <a:p>
            <a:pPr marL="0" indent="0">
              <a:lnSpc>
                <a:spcPct val="100000"/>
              </a:lnSpc>
              <a:spcBef>
                <a:spcPts val="0"/>
              </a:spcBef>
              <a:buNone/>
            </a:pPr>
            <a:r>
              <a:rPr lang="en-US" sz="1200" dirty="0">
                <a:ea typeface="+mn-lt"/>
                <a:cs typeface="+mn-lt"/>
              </a:rPr>
              <a:t>Unit 229: Ensemble Dance Performance (Optional) </a:t>
            </a:r>
          </a:p>
          <a:p>
            <a:pPr marL="0" indent="0">
              <a:lnSpc>
                <a:spcPct val="100000"/>
              </a:lnSpc>
              <a:spcBef>
                <a:spcPts val="0"/>
              </a:spcBef>
              <a:buNone/>
            </a:pPr>
            <a:r>
              <a:rPr lang="en-US" sz="1200" dirty="0">
                <a:ea typeface="+mn-lt"/>
                <a:cs typeface="+mn-lt"/>
              </a:rPr>
              <a:t>Unit 230: Global Dance Styles (Optional) </a:t>
            </a:r>
          </a:p>
          <a:p>
            <a:pPr marL="0" indent="0">
              <a:lnSpc>
                <a:spcPct val="100000"/>
              </a:lnSpc>
              <a:spcBef>
                <a:spcPts val="0"/>
              </a:spcBef>
              <a:buNone/>
            </a:pPr>
            <a:endParaRPr lang="en-US" sz="1200" dirty="0">
              <a:ea typeface="+mn-lt"/>
              <a:cs typeface="+mn-lt"/>
            </a:endParaRPr>
          </a:p>
          <a:p>
            <a:pPr marL="0" indent="0">
              <a:lnSpc>
                <a:spcPct val="100000"/>
              </a:lnSpc>
              <a:spcBef>
                <a:spcPts val="0"/>
              </a:spcBef>
              <a:buNone/>
            </a:pPr>
            <a:r>
              <a:rPr lang="en-US" sz="1200" dirty="0">
                <a:ea typeface="+mn-lt"/>
                <a:cs typeface="+mn-lt"/>
              </a:rPr>
              <a:t>As part of the RSL course, students will complete an externally assessed core unit (201 Live Performance) which takes the form of a controlled assessment, involving the planning, execution and evaluation of a practical exam task. In addition to the core unit, each qualification includes a range of optional units as detailed above. </a:t>
            </a:r>
          </a:p>
          <a:p>
            <a:pPr marL="0" indent="0">
              <a:buNone/>
            </a:pPr>
            <a:endParaRPr lang="en-US" sz="1200" dirty="0">
              <a:cs typeface="Calibri"/>
            </a:endParaRPr>
          </a:p>
        </p:txBody>
      </p:sp>
      <p:sp>
        <p:nvSpPr>
          <p:cNvPr id="10" name="Text Placeholder 4"/>
          <p:cNvSpPr txBox="1">
            <a:spLocks/>
          </p:cNvSpPr>
          <p:nvPr/>
        </p:nvSpPr>
        <p:spPr>
          <a:xfrm>
            <a:off x="4255090" y="2955290"/>
            <a:ext cx="2186657" cy="37147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11" name="Text Placeholder 4"/>
          <p:cNvSpPr txBox="1">
            <a:spLocks/>
          </p:cNvSpPr>
          <p:nvPr/>
        </p:nvSpPr>
        <p:spPr>
          <a:xfrm>
            <a:off x="4255091" y="457366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Post sixteen progression  routes.</a:t>
            </a:r>
          </a:p>
        </p:txBody>
      </p:sp>
      <p:sp>
        <p:nvSpPr>
          <p:cNvPr id="13" name="Content Placeholder 7"/>
          <p:cNvSpPr txBox="1">
            <a:spLocks/>
          </p:cNvSpPr>
          <p:nvPr/>
        </p:nvSpPr>
        <p:spPr>
          <a:xfrm>
            <a:off x="398271" y="1034837"/>
            <a:ext cx="3589541" cy="144997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200" dirty="0">
                <a:latin typeface="Calibri"/>
                <a:ea typeface="Calibri"/>
                <a:cs typeface="Calibri"/>
              </a:rPr>
              <a:t>Throughout</a:t>
            </a:r>
            <a:r>
              <a:rPr lang="en-US" sz="1500" dirty="0">
                <a:latin typeface="Calibri"/>
                <a:ea typeface="Calibri"/>
                <a:cs typeface="Calibri"/>
              </a:rPr>
              <a:t> </a:t>
            </a:r>
            <a:r>
              <a:rPr lang="en-US" sz="1200" dirty="0">
                <a:solidFill>
                  <a:srgbClr val="000000"/>
                </a:solidFill>
                <a:latin typeface="Calibri"/>
              </a:rPr>
              <a:t>this</a:t>
            </a:r>
            <a:r>
              <a:rPr lang="en-US" sz="1200" u="none" strike="noStrike" dirty="0">
                <a:solidFill>
                  <a:srgbClr val="000000"/>
                </a:solidFill>
                <a:latin typeface="Calibri"/>
              </a:rPr>
              <a:t> course, students are expected to work as a professional dance company, creating and performing pieces in regular showcases. Practical assessment will take place both within lessons and through the participation in performance showcases. Written assessments will take the form of technique diaries, in-depth self-evaluations and controlled assessments. </a:t>
            </a:r>
            <a:r>
              <a:rPr lang="en-US" sz="1200" dirty="0">
                <a:latin typeface="Calibri"/>
                <a:ea typeface="Calibri"/>
                <a:cs typeface="Calibri"/>
              </a:rPr>
              <a:t>​</a:t>
            </a:r>
            <a:endParaRPr lang="en-US" sz="1200" dirty="0">
              <a:cs typeface="Calibri"/>
            </a:endParaRP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72976" y="1758200"/>
            <a:ext cx="2180307" cy="1200329"/>
          </a:xfrm>
          <a:prstGeom prst="rect">
            <a:avLst/>
          </a:prstGeom>
          <a:noFill/>
        </p:spPr>
        <p:txBody>
          <a:bodyPr wrap="square" rtlCol="0" anchor="t">
            <a:spAutoFit/>
          </a:bodyPr>
          <a:lstStyle/>
          <a:p>
            <a:r>
              <a:rPr lang="en-US" sz="1200">
                <a:cs typeface="Calibri"/>
              </a:rPr>
              <a:t>No written exam</a:t>
            </a:r>
            <a:endParaRPr lang="en-US"/>
          </a:p>
          <a:p>
            <a:r>
              <a:rPr lang="en-US" sz="1200">
                <a:cs typeface="Calibri"/>
              </a:rPr>
              <a:t>100% Coursework (2 x units)</a:t>
            </a:r>
            <a:endParaRPr lang="en-US">
              <a:cs typeface="Calibri"/>
            </a:endParaRPr>
          </a:p>
          <a:p>
            <a:r>
              <a:rPr lang="en-US" sz="1200">
                <a:cs typeface="Calibri"/>
              </a:rPr>
              <a:t>Live performance is externally assessed </a:t>
            </a:r>
          </a:p>
          <a:p>
            <a:r>
              <a:rPr lang="en-US" sz="1200">
                <a:cs typeface="Calibri"/>
              </a:rPr>
              <a:t>1 optional unit internally assessed</a:t>
            </a:r>
          </a:p>
        </p:txBody>
      </p:sp>
      <p:sp>
        <p:nvSpPr>
          <p:cNvPr id="22" name="TextBox 21"/>
          <p:cNvSpPr txBox="1"/>
          <p:nvPr/>
        </p:nvSpPr>
        <p:spPr>
          <a:xfrm>
            <a:off x="4255529" y="3320199"/>
            <a:ext cx="2186657" cy="1384995"/>
          </a:xfrm>
          <a:prstGeom prst="rect">
            <a:avLst/>
          </a:prstGeom>
          <a:noFill/>
        </p:spPr>
        <p:txBody>
          <a:bodyPr wrap="square" rtlCol="0" anchor="t">
            <a:spAutoFit/>
          </a:bodyPr>
          <a:lstStyle/>
          <a:p>
            <a:r>
              <a:rPr lang="en-US" sz="1200">
                <a:cs typeface="Calibri"/>
              </a:rPr>
              <a:t>Only students </a:t>
            </a:r>
            <a:r>
              <a:rPr lang="en-US" sz="1200">
                <a:ea typeface="+mn-lt"/>
                <a:cs typeface="+mn-lt"/>
              </a:rPr>
              <a:t>who are confident of performing publicly should take this course. If you are not willing to perform in front of an audience, this is not the course for you.</a:t>
            </a:r>
          </a:p>
          <a:p>
            <a:endParaRPr lang="en-US" sz="1200">
              <a:cs typeface="Calibri"/>
            </a:endParaRPr>
          </a:p>
        </p:txBody>
      </p:sp>
      <p:sp>
        <p:nvSpPr>
          <p:cNvPr id="23" name="TextBox 22"/>
          <p:cNvSpPr txBox="1"/>
          <p:nvPr/>
        </p:nvSpPr>
        <p:spPr>
          <a:xfrm>
            <a:off x="4255524" y="5159145"/>
            <a:ext cx="2180311" cy="2000548"/>
          </a:xfrm>
          <a:prstGeom prst="rect">
            <a:avLst/>
          </a:prstGeom>
          <a:noFill/>
        </p:spPr>
        <p:txBody>
          <a:bodyPr wrap="square" rtlCol="0" anchor="t">
            <a:spAutoFit/>
          </a:bodyPr>
          <a:lstStyle/>
          <a:p>
            <a:r>
              <a:rPr lang="en-GB" sz="1200" dirty="0">
                <a:cs typeface="Calibri"/>
              </a:rPr>
              <a:t>Dance </a:t>
            </a:r>
            <a:r>
              <a:rPr lang="en-GB" sz="1200" dirty="0">
                <a:ea typeface="+mn-lt"/>
                <a:cs typeface="+mn-lt"/>
              </a:rPr>
              <a:t>level 3 AS/ A level dance</a:t>
            </a:r>
          </a:p>
          <a:p>
            <a:r>
              <a:rPr lang="en-US" sz="1200" dirty="0">
                <a:ea typeface="+mn-lt"/>
                <a:cs typeface="+mn-lt"/>
              </a:rPr>
              <a:t>Musical Theatre</a:t>
            </a:r>
            <a:endParaRPr lang="en-GB" sz="1200" dirty="0">
              <a:ea typeface="+mn-lt"/>
              <a:cs typeface="+mn-lt"/>
            </a:endParaRPr>
          </a:p>
          <a:p>
            <a:r>
              <a:rPr lang="en-US" sz="1200" dirty="0">
                <a:ea typeface="+mn-lt"/>
                <a:cs typeface="+mn-lt"/>
              </a:rPr>
              <a:t>RSL  Dance Syllabi</a:t>
            </a:r>
          </a:p>
          <a:p>
            <a:r>
              <a:rPr lang="en-US" sz="1200" dirty="0">
                <a:ea typeface="+mn-lt"/>
                <a:cs typeface="+mn-lt"/>
              </a:rPr>
              <a:t>Theatre</a:t>
            </a:r>
          </a:p>
          <a:p>
            <a:r>
              <a:rPr lang="en-US" sz="1200" dirty="0">
                <a:ea typeface="+mn-lt"/>
                <a:cs typeface="+mn-lt"/>
              </a:rPr>
              <a:t>Dance College </a:t>
            </a:r>
          </a:p>
          <a:p>
            <a:r>
              <a:rPr lang="en-US" sz="1200" dirty="0">
                <a:ea typeface="+mn-lt"/>
                <a:cs typeface="+mn-lt"/>
              </a:rPr>
              <a:t>Choreography Course </a:t>
            </a:r>
            <a:endParaRPr lang="en-US" sz="1000" dirty="0">
              <a:cs typeface="Calibri"/>
            </a:endParaRPr>
          </a:p>
          <a:p>
            <a:endParaRPr lang="en-US" sz="1000" dirty="0">
              <a:cs typeface="Calibri"/>
            </a:endParaRPr>
          </a:p>
          <a:p>
            <a:endParaRPr lang="en-US" sz="1000" dirty="0">
              <a:cs typeface="Calibri"/>
            </a:endParaRPr>
          </a:p>
          <a:p>
            <a:endParaRPr lang="en-US" sz="1000" dirty="0">
              <a:cs typeface="Calibri"/>
            </a:endParaRPr>
          </a:p>
          <a:p>
            <a:endParaRPr lang="en-GB" sz="1000" dirty="0">
              <a:cs typeface="Courier New"/>
            </a:endParaRPr>
          </a:p>
          <a:p>
            <a:pPr marL="213995" indent="-213995">
              <a:buFont typeface="Arial" panose="020B0604020202020204" pitchFamily="34" charset="0"/>
              <a:buChar char="•"/>
            </a:pPr>
            <a:endParaRPr lang="en-GB" sz="1200" dirty="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36025" y="106207"/>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074783" y="521154"/>
            <a:ext cx="3328484" cy="5768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 </a:t>
            </a:r>
            <a:endParaRPr lang="en-GB" sz="2200" dirty="0">
              <a:ea typeface="+mj-lt"/>
              <a:cs typeface="+mj-lt"/>
            </a:endParaRPr>
          </a:p>
          <a:p>
            <a:r>
              <a:rPr lang="en-GB" sz="2200" b="1" dirty="0">
                <a:cs typeface="Calibri Light"/>
              </a:rPr>
              <a:t>RSL 2</a:t>
            </a:r>
          </a:p>
          <a:p>
            <a:endParaRPr lang="en-GB" sz="2100" b="1" dirty="0">
              <a:cs typeface="Calibri Light"/>
            </a:endParaRPr>
          </a:p>
        </p:txBody>
      </p:sp>
      <p:sp>
        <p:nvSpPr>
          <p:cNvPr id="9" name="TextBox 8">
            <a:extLst>
              <a:ext uri="{FF2B5EF4-FFF2-40B4-BE49-F238E27FC236}">
                <a16:creationId xmlns:a16="http://schemas.microsoft.com/office/drawing/2014/main" id="{3B066A2E-25C1-47F1-BF6D-219505A592AE}"/>
              </a:ext>
            </a:extLst>
          </p:cNvPr>
          <p:cNvSpPr txBox="1"/>
          <p:nvPr/>
        </p:nvSpPr>
        <p:spPr>
          <a:xfrm>
            <a:off x="400050" y="5397500"/>
            <a:ext cx="342265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Opportunities: Students will be expected to perform in front of a range of audiences as part of the assessment process. Students will cover a diverse range of dance styles and must participate in all workshops. </a:t>
            </a:r>
          </a:p>
          <a:p>
            <a:endParaRPr lang="en-US" sz="1200" dirty="0">
              <a:cs typeface="Calibri"/>
            </a:endParaRPr>
          </a:p>
          <a:p>
            <a:r>
              <a:rPr lang="en-US" sz="1200" dirty="0">
                <a:cs typeface="Calibri"/>
              </a:rPr>
              <a:t>There will be a number of performance opportunities throughout this course as well as the opportunity to see live dance and take part in workshops and projects with visiting dance artists. Should students complete the course successfully, they can also go on to complete: </a:t>
            </a:r>
          </a:p>
        </p:txBody>
      </p:sp>
      <p:pic>
        <p:nvPicPr>
          <p:cNvPr id="16" name="Picture 16" descr="A picture containing outdoor, air, flying, dark&#10;&#10;Description generated with very high confidence">
            <a:extLst>
              <a:ext uri="{FF2B5EF4-FFF2-40B4-BE49-F238E27FC236}">
                <a16:creationId xmlns:a16="http://schemas.microsoft.com/office/drawing/2014/main" id="{79626A28-BBF8-4ECA-8635-63B962F757CE}"/>
              </a:ext>
            </a:extLst>
          </p:cNvPr>
          <p:cNvPicPr>
            <a:picLocks noChangeAspect="1"/>
          </p:cNvPicPr>
          <p:nvPr/>
        </p:nvPicPr>
        <p:blipFill>
          <a:blip r:embed="rId2"/>
          <a:stretch>
            <a:fillRect/>
          </a:stretch>
        </p:blipFill>
        <p:spPr>
          <a:xfrm>
            <a:off x="1321970" y="7666030"/>
            <a:ext cx="1920755" cy="1293922"/>
          </a:xfrm>
          <a:prstGeom prst="rect">
            <a:avLst/>
          </a:prstGeom>
        </p:spPr>
      </p:pic>
    </p:spTree>
    <p:extLst>
      <p:ext uri="{BB962C8B-B14F-4D97-AF65-F5344CB8AC3E}">
        <p14:creationId xmlns:p14="http://schemas.microsoft.com/office/powerpoint/2010/main" val="215270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t>Engineering-RSL </a:t>
            </a:r>
            <a:endParaRPr lang="en-US" dirty="0"/>
          </a:p>
        </p:txBody>
      </p:sp>
      <p:sp>
        <p:nvSpPr>
          <p:cNvPr id="5" name="Text Placeholder 4"/>
          <p:cNvSpPr>
            <a:spLocks noGrp="1"/>
          </p:cNvSpPr>
          <p:nvPr>
            <p:ph type="body" idx="1"/>
          </p:nvPr>
        </p:nvSpPr>
        <p:spPr>
          <a:xfrm>
            <a:off x="4255090" y="1232373"/>
            <a:ext cx="2186657" cy="499180"/>
          </a:xfrm>
          <a:solidFill>
            <a:srgbClr val="FF0000"/>
          </a:solidFill>
          <a:ln>
            <a:solidFill>
              <a:srgbClr val="FF0000"/>
            </a:solidFill>
          </a:ln>
        </p:spPr>
        <p:txBody>
          <a:bodyPr anchor="ctr">
            <a:normAutofit fontScale="92500" lnSpcReduction="20000"/>
          </a:bodyPr>
          <a:lstStyle/>
          <a:p>
            <a:r>
              <a:rPr lang="en-GB" dirty="0">
                <a:solidFill>
                  <a:schemeClr val="bg1"/>
                </a:solidFill>
                <a:latin typeface="+mj-lt"/>
              </a:rPr>
              <a:t>How is the course assessed?</a:t>
            </a:r>
          </a:p>
        </p:txBody>
      </p:sp>
      <p:sp>
        <p:nvSpPr>
          <p:cNvPr id="8" name="Content Placeholder 7"/>
          <p:cNvSpPr>
            <a:spLocks noGrp="1"/>
          </p:cNvSpPr>
          <p:nvPr>
            <p:ph sz="half" idx="2"/>
          </p:nvPr>
        </p:nvSpPr>
        <p:spPr>
          <a:xfrm>
            <a:off x="364316" y="1763389"/>
            <a:ext cx="3624030" cy="6115978"/>
          </a:xfrm>
        </p:spPr>
        <p:txBody>
          <a:bodyPr vert="horz" lIns="91440" tIns="45720" rIns="91440" bIns="45720" rtlCol="0" anchor="t">
            <a:normAutofit lnSpcReduction="10000"/>
          </a:bodyPr>
          <a:lstStyle/>
          <a:p>
            <a:pPr marL="0" indent="0">
              <a:buNone/>
            </a:pPr>
            <a:endParaRPr lang="en-US" sz="1400" dirty="0"/>
          </a:p>
          <a:p>
            <a:pPr marL="0" indent="0">
              <a:buNone/>
            </a:pPr>
            <a:r>
              <a:rPr lang="en-US" sz="1400" dirty="0">
                <a:ea typeface="+mn-lt"/>
                <a:cs typeface="+mn-lt"/>
              </a:rPr>
              <a:t>Throughout the course you will gain valuable knowledge in the following areas:</a:t>
            </a:r>
          </a:p>
          <a:p>
            <a:r>
              <a:rPr lang="en-US" sz="1400" dirty="0">
                <a:ea typeface="+mn-lt"/>
                <a:cs typeface="+mn-lt"/>
              </a:rPr>
              <a:t>The engineering disciplines </a:t>
            </a:r>
          </a:p>
          <a:p>
            <a:r>
              <a:rPr lang="en-US" sz="1400" dirty="0">
                <a:ea typeface="+mn-lt"/>
                <a:cs typeface="+mn-lt"/>
              </a:rPr>
              <a:t>The science and mathematics that are applied in engineering</a:t>
            </a:r>
          </a:p>
          <a:p>
            <a:r>
              <a:rPr lang="en-US" sz="1400" dirty="0">
                <a:ea typeface="+mn-lt"/>
                <a:cs typeface="+mn-lt"/>
              </a:rPr>
              <a:t>How to read and create engineering drawings</a:t>
            </a:r>
          </a:p>
          <a:p>
            <a:r>
              <a:rPr lang="en-US" sz="1400" dirty="0">
                <a:ea typeface="+mn-lt"/>
                <a:cs typeface="+mn-lt"/>
              </a:rPr>
              <a:t>The properties and characteristics of engineering materials and know how specific materials are used in engineering to create products</a:t>
            </a:r>
          </a:p>
          <a:p>
            <a:r>
              <a:rPr lang="en-US" sz="1400" dirty="0">
                <a:ea typeface="+mn-lt"/>
                <a:cs typeface="+mn-lt"/>
              </a:rPr>
              <a:t>Learn how to use engineering tools, equipment and machines in workshops and how this relates to the different engineering sectors.</a:t>
            </a:r>
          </a:p>
          <a:p>
            <a:pPr marL="0" indent="0">
              <a:buNone/>
            </a:pPr>
            <a:r>
              <a:rPr lang="en-US" sz="1400" dirty="0">
                <a:ea typeface="+mn-lt"/>
                <a:cs typeface="+mn-lt"/>
              </a:rPr>
              <a:t>In lesson, you will be expected to build subject knowledge through theory work, practical work and problem solving. The practical element of this course enables you to build your skills whilst preparing you for the synopsis investigation.</a:t>
            </a:r>
          </a:p>
          <a:p>
            <a:pPr marL="0" indent="0">
              <a:buNone/>
            </a:pPr>
            <a:r>
              <a:rPr lang="en-US" sz="1400" dirty="0">
                <a:ea typeface="+mn-lt"/>
                <a:cs typeface="+mn-lt"/>
              </a:rPr>
              <a:t>This course is a vocational based qualifications that gives a platforms to spark an interest in the world engineering. The course combines some of the traditional practical elements with technical problem solving.</a:t>
            </a:r>
          </a:p>
        </p:txBody>
      </p:sp>
      <p:sp>
        <p:nvSpPr>
          <p:cNvPr id="10" name="Text Placeholder 4"/>
          <p:cNvSpPr txBox="1">
            <a:spLocks/>
          </p:cNvSpPr>
          <p:nvPr/>
        </p:nvSpPr>
        <p:spPr>
          <a:xfrm>
            <a:off x="4255090" y="3129532"/>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11" name="Text Placeholder 4"/>
          <p:cNvSpPr txBox="1">
            <a:spLocks/>
          </p:cNvSpPr>
          <p:nvPr/>
        </p:nvSpPr>
        <p:spPr>
          <a:xfrm>
            <a:off x="4255090" y="4975120"/>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82234" y="977689"/>
            <a:ext cx="3633556"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ea typeface="+mn-lt"/>
                <a:cs typeface="+mn-lt"/>
              </a:rPr>
              <a:t>NCFE Level 1 / 2 Technical Award in Engineering offers an opportunity to understand the world of engineering through subject based knowledge and practical application in the workshop. The course is equivalent to 1 GCSE.</a:t>
            </a: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090" y="1752305"/>
            <a:ext cx="2293492" cy="1384995"/>
          </a:xfrm>
          <a:prstGeom prst="rect">
            <a:avLst/>
          </a:prstGeom>
          <a:noFill/>
        </p:spPr>
        <p:txBody>
          <a:bodyPr wrap="square" rtlCol="0" anchor="t">
            <a:spAutoFit/>
          </a:bodyPr>
          <a:lstStyle/>
          <a:p>
            <a:r>
              <a:rPr lang="en-US" sz="1200" dirty="0">
                <a:cs typeface="Calibri"/>
              </a:rPr>
              <a:t>40</a:t>
            </a:r>
            <a:r>
              <a:rPr lang="en-US" sz="1400" dirty="0">
                <a:cs typeface="Calibri"/>
              </a:rPr>
              <a:t>% Exam  paper </a:t>
            </a:r>
          </a:p>
          <a:p>
            <a:r>
              <a:rPr lang="en-US" sz="1400" dirty="0">
                <a:cs typeface="Calibri"/>
              </a:rPr>
              <a:t>60% Synoptic Project which includes :</a:t>
            </a:r>
          </a:p>
          <a:p>
            <a:r>
              <a:rPr lang="en-US" sz="1400" dirty="0">
                <a:cs typeface="Calibri"/>
              </a:rPr>
              <a:t>Investigation of a brief</a:t>
            </a:r>
          </a:p>
          <a:p>
            <a:r>
              <a:rPr lang="en-US" sz="1400" dirty="0">
                <a:cs typeface="Calibri"/>
              </a:rPr>
              <a:t>Engineers Drawings to scale </a:t>
            </a:r>
          </a:p>
          <a:p>
            <a:r>
              <a:rPr lang="en-US" sz="1400" dirty="0">
                <a:cs typeface="Calibri"/>
              </a:rPr>
              <a:t>Practical outcome</a:t>
            </a:r>
          </a:p>
        </p:txBody>
      </p:sp>
      <p:sp>
        <p:nvSpPr>
          <p:cNvPr id="23" name="TextBox 22"/>
          <p:cNvSpPr txBox="1"/>
          <p:nvPr/>
        </p:nvSpPr>
        <p:spPr>
          <a:xfrm>
            <a:off x="4255090" y="5393618"/>
            <a:ext cx="2186661" cy="1892826"/>
          </a:xfrm>
          <a:prstGeom prst="rect">
            <a:avLst/>
          </a:prstGeom>
          <a:noFill/>
        </p:spPr>
        <p:txBody>
          <a:bodyPr wrap="square" rtlCol="0" anchor="t">
            <a:spAutoFit/>
          </a:bodyPr>
          <a:lstStyle/>
          <a:p>
            <a:pPr marL="171450" indent="-171450">
              <a:buFont typeface="Arial" panose="020B0604020202020204" pitchFamily="34" charset="0"/>
              <a:buChar char="•"/>
            </a:pPr>
            <a:r>
              <a:rPr lang="en-GB" sz="1050" dirty="0">
                <a:cs typeface="Calibri"/>
              </a:rPr>
              <a:t>A level Design and Technology</a:t>
            </a:r>
          </a:p>
          <a:p>
            <a:pPr marL="171450" indent="-171450">
              <a:buFont typeface="Arial" panose="020B0604020202020204" pitchFamily="34" charset="0"/>
              <a:buChar char="•"/>
            </a:pPr>
            <a:r>
              <a:rPr lang="en-GB" sz="1050" dirty="0">
                <a:cs typeface="Calibri"/>
              </a:rPr>
              <a:t>Level 3 Applied General Engineering</a:t>
            </a:r>
          </a:p>
          <a:p>
            <a:pPr marL="171450" indent="-171450">
              <a:buFont typeface="Arial" panose="020B0604020202020204" pitchFamily="34" charset="0"/>
              <a:buChar char="•"/>
            </a:pPr>
            <a:r>
              <a:rPr lang="en-GB" sz="1050" dirty="0">
                <a:cs typeface="Calibri"/>
              </a:rPr>
              <a:t>Level 3 Technical Level in Engineering</a:t>
            </a:r>
          </a:p>
          <a:p>
            <a:pPr marL="171450" indent="-171450">
              <a:buFont typeface="Arial" panose="020B0604020202020204" pitchFamily="34" charset="0"/>
              <a:buChar char="•"/>
            </a:pPr>
            <a:r>
              <a:rPr lang="en-GB" sz="1050" dirty="0">
                <a:cs typeface="Calibri"/>
              </a:rPr>
              <a:t>An Apprenticeship sector in engineering from anything, such as Aerospace Engineering to Electrical Support engineering or Engineer.</a:t>
            </a:r>
          </a:p>
          <a:p>
            <a:pPr marL="171450" indent="-171450">
              <a:buFont typeface="Arial" panose="020B0604020202020204" pitchFamily="34" charset="0"/>
              <a:buChar char="•"/>
            </a:pPr>
            <a:endParaRPr lang="en-GB" sz="1200" dirty="0">
              <a:cs typeface="Calibri"/>
            </a:endParaRPr>
          </a:p>
        </p:txBody>
      </p:sp>
      <p:sp>
        <p:nvSpPr>
          <p:cNvPr id="24" name="TextBox 23"/>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245721" y="58641"/>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257102" y="597354"/>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NCFE</a:t>
            </a:r>
          </a:p>
          <a:p>
            <a:endParaRPr lang="en-GB" sz="2100" b="1" dirty="0">
              <a:cs typeface="Calibri Light"/>
            </a:endParaRPr>
          </a:p>
        </p:txBody>
      </p:sp>
      <p:sp>
        <p:nvSpPr>
          <p:cNvPr id="7" name="TextBox 6">
            <a:extLst>
              <a:ext uri="{FF2B5EF4-FFF2-40B4-BE49-F238E27FC236}">
                <a16:creationId xmlns:a16="http://schemas.microsoft.com/office/drawing/2014/main" id="{A8C057A5-3980-42A4-A46C-D0C8A4D0A3B1}"/>
              </a:ext>
            </a:extLst>
          </p:cNvPr>
          <p:cNvSpPr txBox="1"/>
          <p:nvPr/>
        </p:nvSpPr>
        <p:spPr>
          <a:xfrm>
            <a:off x="4325827" y="3530524"/>
            <a:ext cx="2022816" cy="1169551"/>
          </a:xfrm>
          <a:prstGeom prst="rect">
            <a:avLst/>
          </a:prstGeom>
          <a:noFill/>
        </p:spPr>
        <p:txBody>
          <a:bodyPr wrap="square" rtlCol="0">
            <a:spAutoFit/>
          </a:bodyPr>
          <a:lstStyle/>
          <a:p>
            <a:r>
              <a:rPr lang="en-GB" sz="1400" dirty="0"/>
              <a:t>If you like problem solving, being creative, and understanding how things work then this is the subject for you!</a:t>
            </a:r>
          </a:p>
        </p:txBody>
      </p:sp>
      <p:pic>
        <p:nvPicPr>
          <p:cNvPr id="14" name="Picture 13"/>
          <p:cNvPicPr>
            <a:picLocks noChangeAspect="1"/>
          </p:cNvPicPr>
          <p:nvPr/>
        </p:nvPicPr>
        <p:blipFill>
          <a:blip r:embed="rId2"/>
          <a:stretch>
            <a:fillRect/>
          </a:stretch>
        </p:blipFill>
        <p:spPr>
          <a:xfrm>
            <a:off x="1398549" y="7458073"/>
            <a:ext cx="2141184" cy="1416476"/>
          </a:xfrm>
          <a:prstGeom prst="rect">
            <a:avLst/>
          </a:prstGeom>
        </p:spPr>
      </p:pic>
    </p:spTree>
    <p:extLst>
      <p:ext uri="{BB962C8B-B14F-4D97-AF65-F5344CB8AC3E}">
        <p14:creationId xmlns:p14="http://schemas.microsoft.com/office/powerpoint/2010/main" val="2120801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7620" y="593179"/>
            <a:ext cx="3398413" cy="484012"/>
          </a:xfrm>
        </p:spPr>
        <p:txBody>
          <a:bodyPr>
            <a:noAutofit/>
          </a:bodyPr>
          <a:lstStyle/>
          <a:p>
            <a:r>
              <a:rPr lang="en-GB" sz="2200" b="1" dirty="0"/>
              <a:t>French-GCSE</a:t>
            </a:r>
            <a:endParaRPr lang="en-US" dirty="0"/>
          </a:p>
        </p:txBody>
      </p:sp>
      <p:sp>
        <p:nvSpPr>
          <p:cNvPr id="5" name="Text Placeholder 4"/>
          <p:cNvSpPr>
            <a:spLocks noGrp="1"/>
          </p:cNvSpPr>
          <p:nvPr>
            <p:ph type="body" idx="1"/>
          </p:nvPr>
        </p:nvSpPr>
        <p:spPr>
          <a:xfrm>
            <a:off x="4126263" y="1110158"/>
            <a:ext cx="2186657" cy="499180"/>
          </a:xfrm>
          <a:solidFill>
            <a:srgbClr val="FF0000"/>
          </a:solidFill>
          <a:ln>
            <a:solidFill>
              <a:srgbClr val="FF0000"/>
            </a:solidFill>
          </a:ln>
        </p:spPr>
        <p:txBody>
          <a:bodyPr anchor="ctr">
            <a:normAutofit fontScale="92500" lnSpcReduction="20000"/>
          </a:bodyPr>
          <a:lstStyle/>
          <a:p>
            <a:r>
              <a:rPr lang="en-GB" dirty="0">
                <a:solidFill>
                  <a:schemeClr val="bg1"/>
                </a:solidFill>
                <a:latin typeface="+mj-lt"/>
              </a:rPr>
              <a:t>How is the course assessed?</a:t>
            </a:r>
          </a:p>
        </p:txBody>
      </p:sp>
      <p:sp>
        <p:nvSpPr>
          <p:cNvPr id="8" name="Content Placeholder 7"/>
          <p:cNvSpPr>
            <a:spLocks noGrp="1"/>
          </p:cNvSpPr>
          <p:nvPr>
            <p:ph sz="half" idx="2"/>
          </p:nvPr>
        </p:nvSpPr>
        <p:spPr>
          <a:xfrm>
            <a:off x="223149" y="3501172"/>
            <a:ext cx="3453487" cy="5049649"/>
          </a:xfrm>
        </p:spPr>
        <p:txBody>
          <a:bodyPr vert="horz" lIns="91440" tIns="45720" rIns="91440" bIns="45720" rtlCol="0" anchor="t">
            <a:normAutofit lnSpcReduction="10000"/>
          </a:bodyPr>
          <a:lstStyle/>
          <a:p>
            <a:pPr>
              <a:spcAft>
                <a:spcPts val="0"/>
              </a:spcAft>
            </a:pPr>
            <a:r>
              <a:rPr lang="en-US" sz="1600" dirty="0">
                <a:solidFill>
                  <a:srgbClr val="000000"/>
                </a:solidFill>
                <a:ea typeface="Times New Roman" panose="02020603050405020304" pitchFamily="18" charset="0"/>
                <a:cs typeface="Calibri" panose="020F0502020204030204" pitchFamily="34" charset="0"/>
              </a:rPr>
              <a:t>Students will be encouraged to develop understanding of the spoken and written forms of French in a range of contexts. Students will develop the ability to communicate effectively in French, through both the spoken and written word, using a range of vocabulary and structures. Students will develop knowledge and understanding of the grammar of French and the ability to apply it. </a:t>
            </a:r>
            <a:endParaRPr lang="en-GB" sz="1600" dirty="0">
              <a:ea typeface="Calibri" panose="020F0502020204030204" pitchFamily="34" charset="0"/>
              <a:cs typeface="Times New Roman" panose="02020603050405020304" pitchFamily="18" charset="0"/>
            </a:endParaRPr>
          </a:p>
          <a:p>
            <a:pPr>
              <a:spcAft>
                <a:spcPts val="0"/>
              </a:spcAft>
            </a:pPr>
            <a:r>
              <a:rPr lang="en-US" sz="1600" dirty="0">
                <a:solidFill>
                  <a:srgbClr val="000000"/>
                </a:solidFill>
                <a:ea typeface="Times New Roman" panose="02020603050405020304" pitchFamily="18" charset="0"/>
                <a:cs typeface="Calibri" panose="020F0502020204030204" pitchFamily="34" charset="0"/>
              </a:rPr>
              <a:t>Students will apply their knowledge and understanding in a variety of relevant contexts which reflect their previous learning and maturity. Students will develop knowledge and understanding of countries and communities where French is spoken and develop positive attitudes to French learning whilst being provided a suitable foundation for further study and/or practical use of French.</a:t>
            </a:r>
            <a:endParaRPr lang="en-GB" sz="1600" dirty="0">
              <a:ea typeface="Calibri" panose="020F0502020204030204" pitchFamily="34" charset="0"/>
              <a:cs typeface="Times New Roman" panose="02020603050405020304" pitchFamily="18" charset="0"/>
            </a:endParaRPr>
          </a:p>
          <a:p>
            <a:pPr marL="0" indent="0">
              <a:buNone/>
            </a:pPr>
            <a:endParaRPr lang="en-GB" sz="1400" dirty="0"/>
          </a:p>
        </p:txBody>
      </p:sp>
      <p:sp>
        <p:nvSpPr>
          <p:cNvPr id="10" name="Text Placeholder 4"/>
          <p:cNvSpPr txBox="1">
            <a:spLocks/>
          </p:cNvSpPr>
          <p:nvPr/>
        </p:nvSpPr>
        <p:spPr>
          <a:xfrm>
            <a:off x="4126264" y="3797001"/>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Suitable candidates?</a:t>
            </a:r>
          </a:p>
        </p:txBody>
      </p:sp>
      <p:sp>
        <p:nvSpPr>
          <p:cNvPr id="11" name="Text Placeholder 4"/>
          <p:cNvSpPr txBox="1">
            <a:spLocks/>
          </p:cNvSpPr>
          <p:nvPr/>
        </p:nvSpPr>
        <p:spPr>
          <a:xfrm>
            <a:off x="4075352" y="5325711"/>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73242" y="1160405"/>
            <a:ext cx="3367535"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AQA GCSE French course is to develop  the ability to communicate effectively in French, through both the spoken and written word.</a:t>
            </a:r>
            <a:endParaRPr lang="en-US" sz="1400" dirty="0">
              <a:cs typeface="Calibri"/>
            </a:endParaRPr>
          </a:p>
          <a:p>
            <a:pPr marL="0" indent="0">
              <a:buNone/>
            </a:pPr>
            <a:r>
              <a:rPr lang="en-US" sz="1400" dirty="0"/>
              <a:t>Broad based skills included are: </a:t>
            </a:r>
            <a:endParaRPr lang="en-US" sz="1400" dirty="0">
              <a:cs typeface="Calibri"/>
            </a:endParaRPr>
          </a:p>
          <a:p>
            <a:r>
              <a:rPr lang="en-US" sz="1400" dirty="0"/>
              <a:t>Listening skills</a:t>
            </a:r>
          </a:p>
          <a:p>
            <a:r>
              <a:rPr lang="en-US" sz="1400" dirty="0">
                <a:cs typeface="Calibri"/>
              </a:rPr>
              <a:t>Reading skills</a:t>
            </a:r>
          </a:p>
          <a:p>
            <a:r>
              <a:rPr lang="en-US" sz="1400" dirty="0">
                <a:cs typeface="Calibri"/>
              </a:rPr>
              <a:t>Writing skills </a:t>
            </a:r>
          </a:p>
          <a:p>
            <a:r>
              <a:rPr lang="en-US" sz="1400" dirty="0">
                <a:cs typeface="Calibri"/>
              </a:rPr>
              <a:t>Speaking skills</a:t>
            </a:r>
          </a:p>
        </p:txBody>
      </p:sp>
      <p:cxnSp>
        <p:nvCxnSpPr>
          <p:cNvPr id="3" name="Straight Connector 2"/>
          <p:cNvCxnSpPr/>
          <p:nvPr/>
        </p:nvCxnSpPr>
        <p:spPr>
          <a:xfrm>
            <a:off x="3766055" y="1160050"/>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63652" y="1760086"/>
            <a:ext cx="2842328" cy="2215991"/>
          </a:xfrm>
          <a:prstGeom prst="rect">
            <a:avLst/>
          </a:prstGeom>
          <a:noFill/>
        </p:spPr>
        <p:txBody>
          <a:bodyPr wrap="square" rtlCol="0">
            <a:spAutoFit/>
          </a:bodyPr>
          <a:lstStyle/>
          <a:p>
            <a:r>
              <a:rPr lang="en-US" sz="1400" dirty="0"/>
              <a:t>There are 4 skills to cover, with assessment points in  Year11 speaking, writing, reading and listening</a:t>
            </a:r>
          </a:p>
          <a:p>
            <a:r>
              <a:rPr lang="en-US" sz="1400" dirty="0"/>
              <a:t>Listening 25%</a:t>
            </a:r>
          </a:p>
          <a:p>
            <a:r>
              <a:rPr lang="en-US" sz="1400" dirty="0"/>
              <a:t>Reading 25%</a:t>
            </a:r>
          </a:p>
          <a:p>
            <a:r>
              <a:rPr lang="en-US" sz="1400" dirty="0"/>
              <a:t>Speaking 25%</a:t>
            </a:r>
          </a:p>
          <a:p>
            <a:r>
              <a:rPr lang="en-US" sz="1400" dirty="0"/>
              <a:t>Writing 25% </a:t>
            </a:r>
          </a:p>
          <a:p>
            <a:r>
              <a:rPr lang="en-US" sz="1400" dirty="0">
                <a:latin typeface="+mj-lt"/>
              </a:rPr>
              <a:t> </a:t>
            </a:r>
          </a:p>
          <a:p>
            <a:pPr marL="214307" indent="-214307">
              <a:buFont typeface="Arial" panose="020B0604020202020204" pitchFamily="34" charset="0"/>
              <a:buChar char="•"/>
            </a:pPr>
            <a:endParaRPr lang="en-GB" sz="1200" dirty="0"/>
          </a:p>
        </p:txBody>
      </p:sp>
      <p:sp>
        <p:nvSpPr>
          <p:cNvPr id="22" name="TextBox 21"/>
          <p:cNvSpPr txBox="1"/>
          <p:nvPr/>
        </p:nvSpPr>
        <p:spPr>
          <a:xfrm>
            <a:off x="3953257" y="4479825"/>
            <a:ext cx="2681594" cy="830997"/>
          </a:xfrm>
          <a:prstGeom prst="rect">
            <a:avLst/>
          </a:prstGeom>
          <a:noFill/>
        </p:spPr>
        <p:txBody>
          <a:bodyPr wrap="square" rtlCol="0">
            <a:spAutoFit/>
          </a:bodyPr>
          <a:lstStyle/>
          <a:p>
            <a:r>
              <a:rPr lang="en-US" sz="1200" dirty="0"/>
              <a:t>If you  are interested in different cultures,  love learning  French ,  have a positive attitude, then this is the course for you.</a:t>
            </a:r>
            <a:endParaRPr lang="en-GB" sz="1200" dirty="0"/>
          </a:p>
        </p:txBody>
      </p:sp>
      <p:sp>
        <p:nvSpPr>
          <p:cNvPr id="23" name="TextBox 22"/>
          <p:cNvSpPr txBox="1"/>
          <p:nvPr/>
        </p:nvSpPr>
        <p:spPr>
          <a:xfrm>
            <a:off x="3953257" y="5525267"/>
            <a:ext cx="2512857" cy="1077218"/>
          </a:xfrm>
          <a:prstGeom prst="rect">
            <a:avLst/>
          </a:prstGeom>
          <a:noFill/>
        </p:spPr>
        <p:txBody>
          <a:bodyPr wrap="square" rtlCol="0">
            <a:spAutoFit/>
          </a:bodyPr>
          <a:lstStyle/>
          <a:p>
            <a:endParaRPr lang="en-US" dirty="0"/>
          </a:p>
          <a:p>
            <a:pPr algn="just"/>
            <a:r>
              <a:rPr lang="en-US" sz="1200" dirty="0"/>
              <a:t>This could lead to job opportunities aboard, A level French and a possible career as a translator.  </a:t>
            </a:r>
          </a:p>
          <a:p>
            <a:pPr marL="214307" indent="-214307" algn="just">
              <a:buFont typeface="Arial" panose="020B0604020202020204" pitchFamily="34" charset="0"/>
              <a:buChar char="•"/>
            </a:pPr>
            <a:endParaRPr lang="en-GB" sz="1000" dirty="0"/>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026830" y="514352"/>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 </a:t>
            </a:r>
          </a:p>
          <a:p>
            <a:r>
              <a:rPr lang="en-GB" sz="2200" b="1" dirty="0">
                <a:ea typeface="+mj-lt"/>
                <a:cs typeface="+mj-lt"/>
              </a:rPr>
              <a:t>AQA</a:t>
            </a:r>
            <a:endParaRPr lang="en-GB" sz="2200" dirty="0">
              <a:ea typeface="+mj-lt"/>
              <a:cs typeface="+mj-lt"/>
            </a:endParaRPr>
          </a:p>
          <a:p>
            <a:endParaRPr lang="en-GB" sz="2100" b="1" dirty="0">
              <a:cs typeface="Calibri Light"/>
            </a:endParaRPr>
          </a:p>
        </p:txBody>
      </p:sp>
      <p:pic>
        <p:nvPicPr>
          <p:cNvPr id="1026" name="Picture 2" descr="MPj040268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2021" y="6563907"/>
            <a:ext cx="1693782" cy="2285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556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title"/>
          </p:nvPr>
        </p:nvSpPr>
        <p:spPr>
          <a:xfrm>
            <a:off x="471488" y="486837"/>
            <a:ext cx="5915025" cy="1294256"/>
          </a:xfrm>
        </p:spPr>
        <p:txBody>
          <a:bodyPr/>
          <a:lstStyle/>
          <a:p>
            <a:r>
              <a:rPr lang="en-GB" dirty="0">
                <a:solidFill>
                  <a:srgbClr val="FF0000"/>
                </a:solidFill>
              </a:rPr>
              <a:t>Option Guide</a:t>
            </a:r>
          </a:p>
        </p:txBody>
      </p:sp>
      <p:sp>
        <p:nvSpPr>
          <p:cNvPr id="3" name="Content Placeholder 2"/>
          <p:cNvSpPr>
            <a:spLocks noGrp="1"/>
          </p:cNvSpPr>
          <p:nvPr>
            <p:ph idx="1"/>
          </p:nvPr>
        </p:nvSpPr>
        <p:spPr>
          <a:xfrm>
            <a:off x="357810" y="1510748"/>
            <a:ext cx="6028704" cy="6725203"/>
          </a:xfrm>
        </p:spPr>
        <p:txBody>
          <a:bodyPr>
            <a:normAutofit fontScale="47500" lnSpcReduction="20000"/>
          </a:bodyPr>
          <a:lstStyle/>
          <a:p>
            <a:pPr marL="0" indent="0">
              <a:buNone/>
            </a:pPr>
            <a:r>
              <a:rPr lang="en-GB" dirty="0"/>
              <a:t>Welcome to your options guide. The aim of this guide is to help you select the right subjects for your KS4 (Y10-11) studies which will begin when your return in September to start Year 10. Our KS4 curriculum offers all students the opportunity to gain a minimum of nine qualifications at GCSE, BTEC or Vocational Level 2 Certificates or Awards. </a:t>
            </a:r>
          </a:p>
          <a:p>
            <a:pPr marL="0" indent="0">
              <a:buNone/>
            </a:pPr>
            <a:r>
              <a:rPr lang="en-GB" b="1" dirty="0"/>
              <a:t>Which subjects will I study at Key Stage 4? </a:t>
            </a:r>
            <a:endParaRPr lang="en-GB" dirty="0"/>
          </a:p>
          <a:p>
            <a:pPr marL="0" indent="0">
              <a:buNone/>
            </a:pPr>
            <a:r>
              <a:rPr lang="en-GB" b="1" dirty="0"/>
              <a:t>The Core Curriculum </a:t>
            </a:r>
            <a:endParaRPr lang="en-GB" dirty="0"/>
          </a:p>
          <a:p>
            <a:pPr marL="0" indent="0">
              <a:buNone/>
            </a:pPr>
            <a:r>
              <a:rPr lang="en-GB" dirty="0"/>
              <a:t>All students will study a Core Curriculum of six GCSEs: </a:t>
            </a:r>
          </a:p>
          <a:p>
            <a:r>
              <a:rPr lang="en-GB" b="1" dirty="0"/>
              <a:t>English Language </a:t>
            </a:r>
            <a:r>
              <a:rPr lang="en-GB" dirty="0"/>
              <a:t>and </a:t>
            </a:r>
            <a:r>
              <a:rPr lang="en-GB" b="1" dirty="0"/>
              <a:t>English Literature </a:t>
            </a:r>
            <a:endParaRPr lang="en-GB" dirty="0"/>
          </a:p>
          <a:p>
            <a:r>
              <a:rPr lang="en-GB" b="1" dirty="0"/>
              <a:t>Mathematics </a:t>
            </a:r>
            <a:endParaRPr lang="en-GB" dirty="0"/>
          </a:p>
          <a:p>
            <a:r>
              <a:rPr lang="en-GB" b="1" dirty="0"/>
              <a:t>Triple Science </a:t>
            </a:r>
            <a:r>
              <a:rPr lang="en-GB" dirty="0"/>
              <a:t>(three GCSE qualification) </a:t>
            </a:r>
          </a:p>
          <a:p>
            <a:pPr marL="0" indent="0">
              <a:buNone/>
            </a:pPr>
            <a:r>
              <a:rPr lang="en-GB" dirty="0"/>
              <a:t>Students also continue a core Physical Education (</a:t>
            </a:r>
            <a:r>
              <a:rPr lang="en-GB" b="1" dirty="0"/>
              <a:t>PE</a:t>
            </a:r>
            <a:r>
              <a:rPr lang="en-GB" dirty="0"/>
              <a:t>) programme and undertake Personal, Social, Health Education (</a:t>
            </a:r>
            <a:r>
              <a:rPr lang="en-GB" b="1" dirty="0"/>
              <a:t>PSHE</a:t>
            </a:r>
            <a:r>
              <a:rPr lang="en-GB" dirty="0"/>
              <a:t>).  </a:t>
            </a:r>
          </a:p>
          <a:p>
            <a:pPr marL="0" indent="0">
              <a:buNone/>
            </a:pPr>
            <a:r>
              <a:rPr lang="en-GB" dirty="0"/>
              <a:t>Additional accreditation/qualifications may also be available within these programmes over the two years of study. </a:t>
            </a:r>
          </a:p>
          <a:p>
            <a:pPr marL="0" indent="0">
              <a:buNone/>
            </a:pPr>
            <a:r>
              <a:rPr lang="en-GB" b="1" dirty="0"/>
              <a:t>The Option Pathways </a:t>
            </a:r>
            <a:endParaRPr lang="en-GB" dirty="0"/>
          </a:p>
          <a:p>
            <a:pPr marL="0" indent="0">
              <a:buNone/>
            </a:pPr>
            <a:r>
              <a:rPr lang="en-GB" dirty="0"/>
              <a:t>There have been many changes implemented recently with respect to both the qualifications available to students and the expectations of the study programmes that schools and Academies should offer by the Government. These have all been aimed at securing higher standards of education for students. </a:t>
            </a:r>
          </a:p>
          <a:p>
            <a:pPr marL="0" indent="0">
              <a:buNone/>
            </a:pPr>
            <a:r>
              <a:rPr lang="en-GB" dirty="0"/>
              <a:t>A great deal of effort and thought has gone into considering how best to provide for our students, not only in securing them success into KS4 but also offering progression routes forward through Sixth Form/Apprenticeships to University/Employment. We are delighted this year to be able to offer two pathways for our students to choose from, Our </a:t>
            </a:r>
            <a:r>
              <a:rPr lang="en-GB" b="1" dirty="0"/>
              <a:t>Believe </a:t>
            </a:r>
            <a:r>
              <a:rPr lang="en-GB" dirty="0"/>
              <a:t>route which is aimed at students who should/could complete a traditional EBACC route which would include a traditional humanities subject and/or French. </a:t>
            </a:r>
            <a:r>
              <a:rPr lang="en-GB" b="1" dirty="0"/>
              <a:t>Achieve</a:t>
            </a:r>
            <a:r>
              <a:rPr lang="en-GB" dirty="0"/>
              <a:t> is a traditional pathway selecting from EBACC route and a wider range of GCSE subjects. Both routes offer students a broad, varied and creative selection of choices which ensures all destinations options are available and coursework workload is </a:t>
            </a:r>
            <a:r>
              <a:rPr lang="en-GB" dirty="0" err="1"/>
              <a:t>managable</a:t>
            </a:r>
            <a:r>
              <a:rPr lang="en-GB" dirty="0"/>
              <a:t> in year 11. </a:t>
            </a:r>
          </a:p>
          <a:p>
            <a:pPr marL="0" indent="0">
              <a:buNone/>
            </a:pPr>
            <a:r>
              <a:rPr lang="en-GB" dirty="0"/>
              <a:t>We have thought carefully about the progress students have made in Years 7, 8 and 9. Using this information, as well as information about the levels your child reached at primary school, we have decided which subjects will be available to your child within the pathway you have been allocated. </a:t>
            </a:r>
          </a:p>
          <a:p>
            <a:pPr marL="0" indent="0">
              <a:buNone/>
            </a:pPr>
            <a:endParaRPr lang="en-GB" dirty="0"/>
          </a:p>
        </p:txBody>
      </p:sp>
      <p:sp>
        <p:nvSpPr>
          <p:cNvPr id="4" name="Rectangle 3"/>
          <p:cNvSpPr/>
          <p:nvPr/>
        </p:nvSpPr>
        <p:spPr>
          <a:xfrm>
            <a:off x="3310217" y="4387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3286133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t>Geography-GCSE </a:t>
            </a:r>
            <a:endParaRPr lang="en-US" dirty="0"/>
          </a:p>
        </p:txBody>
      </p:sp>
      <p:sp>
        <p:nvSpPr>
          <p:cNvPr id="5" name="Text Placeholder 4"/>
          <p:cNvSpPr>
            <a:spLocks noGrp="1"/>
          </p:cNvSpPr>
          <p:nvPr>
            <p:ph type="body" idx="1"/>
          </p:nvPr>
        </p:nvSpPr>
        <p:spPr>
          <a:xfrm>
            <a:off x="4255090" y="1088932"/>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69575" y="1747883"/>
            <a:ext cx="3624030" cy="6768795"/>
          </a:xfrm>
        </p:spPr>
        <p:txBody>
          <a:bodyPr vert="horz" lIns="91440" tIns="45720" rIns="91440" bIns="45720" rtlCol="0" anchor="t">
            <a:normAutofit fontScale="25000" lnSpcReduction="20000"/>
          </a:bodyPr>
          <a:lstStyle/>
          <a:p>
            <a:pPr indent="0">
              <a:lnSpc>
                <a:spcPct val="120000"/>
              </a:lnSpc>
              <a:spcBef>
                <a:spcPts val="0"/>
              </a:spcBef>
              <a:buNone/>
            </a:pPr>
            <a:r>
              <a:rPr lang="en-GB" sz="4400" u="sng" dirty="0"/>
              <a:t> Areas studied:</a:t>
            </a:r>
          </a:p>
          <a:p>
            <a:pPr indent="0">
              <a:lnSpc>
                <a:spcPct val="120000"/>
              </a:lnSpc>
              <a:spcBef>
                <a:spcPts val="0"/>
              </a:spcBef>
              <a:buNone/>
            </a:pPr>
            <a:r>
              <a:rPr lang="en-GB" sz="4800" u="sng" dirty="0"/>
              <a:t> Paper one- Living with the physical environment</a:t>
            </a:r>
            <a:endParaRPr lang="en-GB" sz="4800" dirty="0"/>
          </a:p>
          <a:p>
            <a:pPr marL="457200">
              <a:lnSpc>
                <a:spcPct val="120000"/>
              </a:lnSpc>
              <a:spcBef>
                <a:spcPts val="0"/>
              </a:spcBef>
            </a:pPr>
            <a:r>
              <a:rPr lang="en-US" sz="4800" dirty="0"/>
              <a:t>The Challenge of natural hazards</a:t>
            </a:r>
            <a:endParaRPr lang="en-GB" sz="4800" dirty="0"/>
          </a:p>
          <a:p>
            <a:pPr marL="457200">
              <a:lnSpc>
                <a:spcPct val="120000"/>
              </a:lnSpc>
              <a:spcBef>
                <a:spcPts val="0"/>
              </a:spcBef>
            </a:pPr>
            <a:r>
              <a:rPr lang="en-US" sz="4800" dirty="0"/>
              <a:t>Tectonic Hazards</a:t>
            </a:r>
            <a:endParaRPr lang="en-GB" sz="4800" dirty="0"/>
          </a:p>
          <a:p>
            <a:pPr marL="457200">
              <a:lnSpc>
                <a:spcPct val="120000"/>
              </a:lnSpc>
              <a:spcBef>
                <a:spcPts val="0"/>
              </a:spcBef>
            </a:pPr>
            <a:r>
              <a:rPr lang="en-US" sz="4800" dirty="0"/>
              <a:t>Weather Hazards</a:t>
            </a:r>
            <a:endParaRPr lang="en-GB" sz="4800" dirty="0"/>
          </a:p>
          <a:p>
            <a:pPr marL="457200">
              <a:lnSpc>
                <a:spcPct val="120000"/>
              </a:lnSpc>
              <a:spcBef>
                <a:spcPts val="0"/>
              </a:spcBef>
            </a:pPr>
            <a:r>
              <a:rPr lang="en-US" sz="4800" dirty="0"/>
              <a:t> Climate Change</a:t>
            </a:r>
            <a:endParaRPr lang="en-GB" sz="4800" dirty="0"/>
          </a:p>
          <a:p>
            <a:pPr marL="457200">
              <a:lnSpc>
                <a:spcPct val="120000"/>
              </a:lnSpc>
              <a:spcBef>
                <a:spcPts val="0"/>
              </a:spcBef>
            </a:pPr>
            <a:r>
              <a:rPr lang="en-US" sz="4800" dirty="0"/>
              <a:t>Living World</a:t>
            </a:r>
            <a:endParaRPr lang="en-GB" sz="4800" dirty="0"/>
          </a:p>
          <a:p>
            <a:pPr marL="457200">
              <a:lnSpc>
                <a:spcPct val="120000"/>
              </a:lnSpc>
              <a:spcBef>
                <a:spcPts val="0"/>
              </a:spcBef>
            </a:pPr>
            <a:r>
              <a:rPr lang="en-US" sz="4800" dirty="0"/>
              <a:t>Ecosystems</a:t>
            </a:r>
            <a:endParaRPr lang="en-GB" sz="4800" dirty="0"/>
          </a:p>
          <a:p>
            <a:pPr marL="457200">
              <a:lnSpc>
                <a:spcPct val="120000"/>
              </a:lnSpc>
              <a:spcBef>
                <a:spcPts val="0"/>
              </a:spcBef>
            </a:pPr>
            <a:r>
              <a:rPr lang="en-US" sz="4800" dirty="0"/>
              <a:t>Tropical Rainforest</a:t>
            </a:r>
            <a:endParaRPr lang="en-GB" sz="4800" dirty="0"/>
          </a:p>
          <a:p>
            <a:pPr marL="457200">
              <a:lnSpc>
                <a:spcPct val="120000"/>
              </a:lnSpc>
              <a:spcBef>
                <a:spcPts val="0"/>
              </a:spcBef>
            </a:pPr>
            <a:r>
              <a:rPr lang="en-US" sz="4800" dirty="0"/>
              <a:t>Hot Deserts</a:t>
            </a:r>
            <a:endParaRPr lang="en-GB" sz="4800" dirty="0"/>
          </a:p>
          <a:p>
            <a:pPr marL="457200">
              <a:lnSpc>
                <a:spcPct val="120000"/>
              </a:lnSpc>
              <a:spcBef>
                <a:spcPts val="0"/>
              </a:spcBef>
            </a:pPr>
            <a:r>
              <a:rPr lang="en-US" sz="4800" dirty="0"/>
              <a:t>Physical Landscapes</a:t>
            </a:r>
            <a:endParaRPr lang="en-GB" sz="4800" dirty="0"/>
          </a:p>
          <a:p>
            <a:pPr marL="457200">
              <a:lnSpc>
                <a:spcPct val="120000"/>
              </a:lnSpc>
              <a:spcBef>
                <a:spcPts val="0"/>
              </a:spcBef>
            </a:pPr>
            <a:r>
              <a:rPr lang="en-US" sz="4800" dirty="0"/>
              <a:t>Coastal Landscapes</a:t>
            </a:r>
            <a:endParaRPr lang="en-GB" sz="4800" dirty="0"/>
          </a:p>
          <a:p>
            <a:pPr marL="514350" indent="-285750">
              <a:lnSpc>
                <a:spcPct val="120000"/>
              </a:lnSpc>
              <a:spcBef>
                <a:spcPts val="0"/>
              </a:spcBef>
            </a:pPr>
            <a:r>
              <a:rPr lang="en-US" sz="4800" dirty="0"/>
              <a:t>River Landscapes</a:t>
            </a:r>
            <a:endParaRPr lang="en-GB" sz="4800" dirty="0"/>
          </a:p>
          <a:p>
            <a:pPr marL="0" indent="0">
              <a:lnSpc>
                <a:spcPct val="120000"/>
              </a:lnSpc>
              <a:spcBef>
                <a:spcPts val="0"/>
              </a:spcBef>
              <a:buNone/>
            </a:pPr>
            <a:r>
              <a:rPr lang="en-GB" sz="4800" dirty="0"/>
              <a:t>      </a:t>
            </a:r>
            <a:r>
              <a:rPr lang="en-GB" sz="4800" u="sng" dirty="0"/>
              <a:t>Paper two-  Challenges in the human environment</a:t>
            </a:r>
            <a:endParaRPr lang="en-GB" sz="4800" dirty="0"/>
          </a:p>
          <a:p>
            <a:pPr marL="457200">
              <a:lnSpc>
                <a:spcPct val="120000"/>
              </a:lnSpc>
              <a:spcBef>
                <a:spcPts val="0"/>
              </a:spcBef>
            </a:pPr>
            <a:r>
              <a:rPr lang="en-US" sz="4800" dirty="0"/>
              <a:t>Urban Challenges</a:t>
            </a:r>
            <a:endParaRPr lang="en-GB" sz="4800" dirty="0"/>
          </a:p>
          <a:p>
            <a:pPr marL="457200">
              <a:lnSpc>
                <a:spcPct val="120000"/>
              </a:lnSpc>
              <a:spcBef>
                <a:spcPts val="0"/>
              </a:spcBef>
            </a:pPr>
            <a:r>
              <a:rPr lang="en-US" sz="4800" dirty="0"/>
              <a:t>Urban growth in Nigeria</a:t>
            </a:r>
            <a:endParaRPr lang="en-GB" sz="4800" dirty="0"/>
          </a:p>
          <a:p>
            <a:pPr marL="457200">
              <a:lnSpc>
                <a:spcPct val="120000"/>
              </a:lnSpc>
              <a:spcBef>
                <a:spcPts val="0"/>
              </a:spcBef>
            </a:pPr>
            <a:r>
              <a:rPr lang="en-US" sz="4800" dirty="0"/>
              <a:t>Urban Challenges in the UK</a:t>
            </a:r>
            <a:endParaRPr lang="en-GB" sz="4800" dirty="0"/>
          </a:p>
          <a:p>
            <a:pPr marL="457200">
              <a:lnSpc>
                <a:spcPct val="120000"/>
              </a:lnSpc>
              <a:spcBef>
                <a:spcPts val="0"/>
              </a:spcBef>
            </a:pPr>
            <a:r>
              <a:rPr lang="en-US" sz="4800" dirty="0"/>
              <a:t>Sustainable development of urban areas.</a:t>
            </a:r>
            <a:endParaRPr lang="en-GB" sz="4800" dirty="0"/>
          </a:p>
          <a:p>
            <a:pPr marL="457200">
              <a:lnSpc>
                <a:spcPct val="120000"/>
              </a:lnSpc>
              <a:spcBef>
                <a:spcPts val="0"/>
              </a:spcBef>
            </a:pPr>
            <a:r>
              <a:rPr lang="en-US" sz="4800" dirty="0"/>
              <a:t>The changing economic world</a:t>
            </a:r>
            <a:endParaRPr lang="en-GB" sz="4800" dirty="0"/>
          </a:p>
          <a:p>
            <a:pPr marL="457200">
              <a:lnSpc>
                <a:spcPct val="120000"/>
              </a:lnSpc>
              <a:spcBef>
                <a:spcPts val="0"/>
              </a:spcBef>
            </a:pPr>
            <a:r>
              <a:rPr lang="en-US" sz="4800" dirty="0"/>
              <a:t>Economic development and quality of life.</a:t>
            </a:r>
            <a:endParaRPr lang="en-GB" sz="4800" dirty="0"/>
          </a:p>
          <a:p>
            <a:pPr marL="457200">
              <a:lnSpc>
                <a:spcPct val="120000"/>
              </a:lnSpc>
              <a:spcBef>
                <a:spcPts val="0"/>
              </a:spcBef>
            </a:pPr>
            <a:r>
              <a:rPr lang="en-US" sz="4800" dirty="0"/>
              <a:t>Reducing the global development gap.</a:t>
            </a:r>
            <a:endParaRPr lang="en-GB" sz="4800" dirty="0"/>
          </a:p>
          <a:p>
            <a:pPr marL="457200">
              <a:lnSpc>
                <a:spcPct val="120000"/>
              </a:lnSpc>
              <a:spcBef>
                <a:spcPts val="0"/>
              </a:spcBef>
            </a:pPr>
            <a:r>
              <a:rPr lang="en-US" sz="4800" dirty="0"/>
              <a:t>Economic Development in Nigeria.</a:t>
            </a:r>
            <a:endParaRPr lang="en-GB" sz="4800" dirty="0"/>
          </a:p>
          <a:p>
            <a:pPr marL="457200">
              <a:lnSpc>
                <a:spcPct val="120000"/>
              </a:lnSpc>
              <a:spcBef>
                <a:spcPts val="0"/>
              </a:spcBef>
            </a:pPr>
            <a:r>
              <a:rPr lang="en-US" sz="4800" dirty="0"/>
              <a:t>Economic Change in the UK</a:t>
            </a:r>
            <a:endParaRPr lang="en-GB" sz="4800" dirty="0"/>
          </a:p>
          <a:p>
            <a:pPr marL="457200">
              <a:lnSpc>
                <a:spcPct val="120000"/>
              </a:lnSpc>
              <a:spcBef>
                <a:spcPts val="0"/>
              </a:spcBef>
            </a:pPr>
            <a:r>
              <a:rPr lang="en-US" sz="4800" dirty="0"/>
              <a:t>The challenge of Resource Management</a:t>
            </a:r>
            <a:endParaRPr lang="en-GB" sz="4800" dirty="0"/>
          </a:p>
          <a:p>
            <a:pPr marL="457200">
              <a:lnSpc>
                <a:spcPct val="120000"/>
              </a:lnSpc>
              <a:spcBef>
                <a:spcPts val="0"/>
              </a:spcBef>
            </a:pPr>
            <a:r>
              <a:rPr lang="en-US" sz="4800" dirty="0"/>
              <a:t>Global resource management</a:t>
            </a:r>
            <a:endParaRPr lang="en-GB" sz="4800" dirty="0"/>
          </a:p>
          <a:p>
            <a:pPr marL="457200">
              <a:lnSpc>
                <a:spcPct val="120000"/>
              </a:lnSpc>
              <a:spcBef>
                <a:spcPts val="0"/>
              </a:spcBef>
            </a:pPr>
            <a:r>
              <a:rPr lang="en-US" sz="4800" dirty="0"/>
              <a:t>Resources in the UK</a:t>
            </a:r>
            <a:endParaRPr lang="en-GB" sz="4800" dirty="0"/>
          </a:p>
          <a:p>
            <a:pPr marL="457200">
              <a:lnSpc>
                <a:spcPct val="120000"/>
              </a:lnSpc>
              <a:spcBef>
                <a:spcPts val="0"/>
              </a:spcBef>
            </a:pPr>
            <a:r>
              <a:rPr lang="en-US" sz="4800" dirty="0"/>
              <a:t>Energy</a:t>
            </a:r>
            <a:endParaRPr lang="en-GB" sz="4800" dirty="0"/>
          </a:p>
          <a:p>
            <a:pPr marL="0" indent="0">
              <a:lnSpc>
                <a:spcPct val="120000"/>
              </a:lnSpc>
              <a:spcBef>
                <a:spcPts val="0"/>
              </a:spcBef>
              <a:buNone/>
            </a:pPr>
            <a:r>
              <a:rPr lang="en-US" sz="4800" dirty="0"/>
              <a:t>      </a:t>
            </a:r>
            <a:r>
              <a:rPr lang="en-US" sz="4800" u="sng" dirty="0"/>
              <a:t>Paper Three - Geographical Applications</a:t>
            </a:r>
            <a:endParaRPr lang="en-GB" sz="4800" dirty="0"/>
          </a:p>
          <a:p>
            <a:pPr marL="457200">
              <a:lnSpc>
                <a:spcPct val="120000"/>
              </a:lnSpc>
              <a:spcBef>
                <a:spcPts val="0"/>
              </a:spcBef>
            </a:pPr>
            <a:r>
              <a:rPr lang="en-US" sz="4800" dirty="0"/>
              <a:t>Issue evaluation – pre released exam booklet</a:t>
            </a:r>
            <a:endParaRPr lang="en-GB" sz="4800" dirty="0"/>
          </a:p>
          <a:p>
            <a:pPr marL="457200">
              <a:lnSpc>
                <a:spcPct val="120000"/>
              </a:lnSpc>
              <a:spcBef>
                <a:spcPts val="0"/>
              </a:spcBef>
            </a:pPr>
            <a:r>
              <a:rPr lang="en-US" sz="4800" dirty="0"/>
              <a:t>Fieldwork and geographical enquiry</a:t>
            </a:r>
          </a:p>
          <a:p>
            <a:pPr indent="0">
              <a:lnSpc>
                <a:spcPct val="120000"/>
              </a:lnSpc>
              <a:spcBef>
                <a:spcPts val="0"/>
              </a:spcBef>
              <a:buNone/>
            </a:pPr>
            <a:endParaRPr lang="en-US" sz="4800" dirty="0"/>
          </a:p>
          <a:p>
            <a:pPr marL="0" indent="0">
              <a:buNone/>
            </a:pPr>
            <a:r>
              <a:rPr lang="en-US" sz="4800" b="1" dirty="0"/>
              <a:t>Main benefit of the qualification </a:t>
            </a:r>
          </a:p>
          <a:p>
            <a:pPr marL="0" indent="0">
              <a:buNone/>
            </a:pPr>
            <a:r>
              <a:rPr lang="en-US" sz="4800" dirty="0">
                <a:ea typeface="+mn-lt"/>
                <a:cs typeface="+mn-lt"/>
              </a:rPr>
              <a:t>While the course is 100% exam based  the units are broken down into manageable chunks, with specific case studies assigned to each unit so it is easier to relate to the theory work learnt.</a:t>
            </a:r>
          </a:p>
          <a:p>
            <a:pPr marL="0" indent="0">
              <a:buNone/>
            </a:pPr>
            <a:endParaRPr lang="en-US" sz="1400" dirty="0">
              <a:ea typeface="+mn-lt"/>
              <a:cs typeface="+mn-lt"/>
            </a:endParaRPr>
          </a:p>
        </p:txBody>
      </p:sp>
      <p:sp>
        <p:nvSpPr>
          <p:cNvPr id="10" name="Text Placeholder 4"/>
          <p:cNvSpPr txBox="1">
            <a:spLocks/>
          </p:cNvSpPr>
          <p:nvPr/>
        </p:nvSpPr>
        <p:spPr>
          <a:xfrm>
            <a:off x="4247745" y="3965676"/>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351" b="1" i="0" u="none" strike="noStrike" kern="1200" cap="none" spc="0" normalizeH="0" baseline="0" noProof="0" dirty="0">
                <a:ln>
                  <a:noFill/>
                </a:ln>
                <a:solidFill>
                  <a:prstClr val="white"/>
                </a:solidFill>
                <a:effectLst/>
                <a:uLnTx/>
                <a:uFillTx/>
                <a:latin typeface="Calibri Light" panose="020F0302020204030204"/>
                <a:ea typeface="+mn-ea"/>
                <a:cs typeface="+mn-cs"/>
              </a:rPr>
              <a:t>Suitable candidates?</a:t>
            </a:r>
          </a:p>
        </p:txBody>
      </p:sp>
      <p:sp>
        <p:nvSpPr>
          <p:cNvPr id="11" name="Text Placeholder 4"/>
          <p:cNvSpPr txBox="1">
            <a:spLocks/>
          </p:cNvSpPr>
          <p:nvPr/>
        </p:nvSpPr>
        <p:spPr>
          <a:xfrm>
            <a:off x="4247744" y="5084451"/>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351" b="1" i="0" u="none" strike="noStrike" kern="1200" cap="none" spc="0" normalizeH="0" baseline="0" noProof="0" dirty="0">
                <a:ln>
                  <a:noFill/>
                </a:ln>
                <a:solidFill>
                  <a:prstClr val="white"/>
                </a:solidFill>
                <a:effectLst/>
                <a:uLnTx/>
                <a:uFillTx/>
                <a:latin typeface="Calibri Light" panose="020F0302020204030204"/>
                <a:ea typeface="+mn-ea"/>
                <a:cs typeface="+mn-cs"/>
              </a:rPr>
              <a:t>Post sixteen progression  routes.</a:t>
            </a:r>
          </a:p>
        </p:txBody>
      </p:sp>
      <p:sp>
        <p:nvSpPr>
          <p:cNvPr id="13" name="Content Placeholder 7"/>
          <p:cNvSpPr txBox="1">
            <a:spLocks/>
          </p:cNvSpPr>
          <p:nvPr/>
        </p:nvSpPr>
        <p:spPr>
          <a:xfrm>
            <a:off x="269399" y="901282"/>
            <a:ext cx="3633556" cy="1257127"/>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new, re-designed qualification that is engaging and relevant to today’s geographers, that has a clear structure, is enquiry based, has a real world focus and which gives the opportunity for fieldwork</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47744" y="1633475"/>
            <a:ext cx="2186657" cy="3149580"/>
          </a:xfrm>
          <a:prstGeom prst="rect">
            <a:avLst/>
          </a:prstGeom>
          <a:noFill/>
        </p:spPr>
        <p:txBody>
          <a:bodyPr wrap="square"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100% Examination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 exam papers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540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Questions involve a selection of one mark and multiple choice questions – describe, state, identify.</a:t>
            </a:r>
          </a:p>
          <a:p>
            <a:pPr marL="2540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Four mark questions (longer answer) – explain</a:t>
            </a:r>
          </a:p>
          <a:p>
            <a:pPr marL="25400" marR="0" lvl="0" indent="0" algn="l" defTabSz="914400" rtl="0" eaLnBrk="1" fontAlgn="auto" latinLnBrk="0" hangingPunct="1">
              <a:lnSpc>
                <a:spcPct val="100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Six, nine, fifteen mark questions (longer answer) – assess, evaluate, to what extent, justify</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2" name="TextBox 21"/>
          <p:cNvSpPr txBox="1"/>
          <p:nvPr/>
        </p:nvSpPr>
        <p:spPr>
          <a:xfrm>
            <a:off x="4247745" y="4439664"/>
            <a:ext cx="2186657" cy="64633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The course is suitable for all students, but a passion for the subject really does help.</a:t>
            </a:r>
          </a:p>
        </p:txBody>
      </p:sp>
      <p:sp>
        <p:nvSpPr>
          <p:cNvPr id="23" name="TextBox 22"/>
          <p:cNvSpPr txBox="1"/>
          <p:nvPr/>
        </p:nvSpPr>
        <p:spPr>
          <a:xfrm>
            <a:off x="4247740" y="5577420"/>
            <a:ext cx="2186661" cy="193899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a:rPr>
              <a:t>Successful completion of this qualification will lead to a number of paths including:</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3995" marR="0" lvl="0" indent="-2139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a:rPr>
              <a:t>A Level Geography </a:t>
            </a:r>
          </a:p>
          <a:p>
            <a:pPr marL="213995" marR="0" lvl="0" indent="-2139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a:rPr>
              <a:t>Travel and Tourism</a:t>
            </a:r>
          </a:p>
          <a:p>
            <a:pPr marR="0" lvl="0" algn="l" defTabSz="914400" rtl="0" eaLnBrk="1" fontAlgn="auto" latinLnBrk="0" hangingPunct="1">
              <a:lnSpc>
                <a:spcPct val="100000"/>
              </a:lnSpc>
              <a:spcBef>
                <a:spcPts val="0"/>
              </a:spcBef>
              <a:spcAft>
                <a:spcPts val="0"/>
              </a:spcAft>
              <a:buClrTx/>
              <a:buSzTx/>
              <a:tabLst/>
              <a:defRPr/>
            </a:pP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Calibri"/>
              </a:rPr>
              <a:t>Potential Careers include:</a:t>
            </a:r>
          </a:p>
          <a:p>
            <a:pPr marR="0" lvl="0" algn="l" defTabSz="914400" rtl="0" eaLnBrk="1" fontAlgn="auto" latinLnBrk="0" hangingPunct="1">
              <a:lnSpc>
                <a:spcPct val="100000"/>
              </a:lnSpc>
              <a:spcBef>
                <a:spcPts val="0"/>
              </a:spcBef>
              <a:spcAft>
                <a:spcPts val="0"/>
              </a:spcAft>
              <a:buClrTx/>
              <a:buSzTx/>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a:rPr>
              <a:t>Environmental Management,  Pilot, Secondary School Teacher, Journalist</a:t>
            </a:r>
          </a:p>
          <a:p>
            <a:pPr marL="213995" marR="0" lvl="0" indent="-21399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4" name="TextBox 23"/>
          <p:cNvSpPr txBox="1"/>
          <p:nvPr/>
        </p:nvSpPr>
        <p:spPr>
          <a:xfrm>
            <a:off x="4255523" y="8128159"/>
            <a:ext cx="2186657" cy="27699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257103" y="597354"/>
            <a:ext cx="2420530" cy="734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Light" panose="020F0302020204030204"/>
                <a:ea typeface="+mj-ea"/>
                <a:cs typeface="+mj-cs"/>
              </a:rPr>
              <a:t>Examination Board</a:t>
            </a:r>
            <a:endParaRPr kumimoji="0" lang="en-GB" sz="2200" b="0" i="0" u="none" strike="noStrike" kern="1200" cap="none" spc="0" normalizeH="0" baseline="0" noProof="0" dirty="0">
              <a:ln>
                <a:noFill/>
              </a:ln>
              <a:solidFill>
                <a:prstClr val="black"/>
              </a:solidFill>
              <a:effectLst/>
              <a:uLnTx/>
              <a:uFillTx/>
              <a:latin typeface="Calibri Light" panose="020F0302020204030204"/>
              <a:ea typeface="+mj-lt"/>
              <a:cs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Light" panose="020F0302020204030204"/>
                <a:ea typeface="+mj-ea"/>
                <a:cs typeface="Calibri Light"/>
              </a:rPr>
              <a:t>AQA</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100" b="1" i="0" u="none" strike="noStrike" kern="1200" cap="none" spc="0" normalizeH="0" baseline="0" noProof="0" dirty="0">
              <a:ln>
                <a:noFill/>
              </a:ln>
              <a:solidFill>
                <a:prstClr val="black"/>
              </a:solidFill>
              <a:effectLst/>
              <a:uLnTx/>
              <a:uFillTx/>
              <a:latin typeface="Calibri Light" panose="020F0302020204030204"/>
              <a:ea typeface="+mj-ea"/>
              <a:cs typeface="Calibri Light"/>
            </a:endParaRPr>
          </a:p>
        </p:txBody>
      </p:sp>
      <p:sp>
        <p:nvSpPr>
          <p:cNvPr id="14" name="TextBox 13"/>
          <p:cNvSpPr txBox="1"/>
          <p:nvPr/>
        </p:nvSpPr>
        <p:spPr>
          <a:xfrm>
            <a:off x="4300474" y="7978000"/>
            <a:ext cx="218665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stretch>
            <a:fillRect/>
          </a:stretch>
        </p:blipFill>
        <p:spPr>
          <a:xfrm>
            <a:off x="4558937" y="7282895"/>
            <a:ext cx="1508065" cy="1568387"/>
          </a:xfrm>
          <a:prstGeom prst="rect">
            <a:avLst/>
          </a:prstGeom>
        </p:spPr>
      </p:pic>
    </p:spTree>
    <p:extLst>
      <p:ext uri="{BB962C8B-B14F-4D97-AF65-F5344CB8AC3E}">
        <p14:creationId xmlns:p14="http://schemas.microsoft.com/office/powerpoint/2010/main" val="212412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718" y="735682"/>
            <a:ext cx="3398413" cy="484012"/>
          </a:xfrm>
        </p:spPr>
        <p:txBody>
          <a:bodyPr>
            <a:noAutofit/>
          </a:bodyPr>
          <a:lstStyle/>
          <a:p>
            <a:r>
              <a:rPr lang="en-GB" sz="2200" b="1" dirty="0"/>
              <a:t>History-GCSE</a:t>
            </a:r>
            <a:endParaRPr lang="en-US" dirty="0"/>
          </a:p>
        </p:txBody>
      </p:sp>
      <p:sp>
        <p:nvSpPr>
          <p:cNvPr id="5" name="Text Placeholder 4"/>
          <p:cNvSpPr>
            <a:spLocks noGrp="1"/>
          </p:cNvSpPr>
          <p:nvPr>
            <p:ph type="body" idx="1"/>
          </p:nvPr>
        </p:nvSpPr>
        <p:spPr>
          <a:xfrm>
            <a:off x="3980228" y="970104"/>
            <a:ext cx="2186657" cy="499180"/>
          </a:xfrm>
          <a:solidFill>
            <a:srgbClr val="FF0000"/>
          </a:solidFill>
          <a:ln>
            <a:solidFill>
              <a:srgbClr val="FF0000"/>
            </a:solidFill>
          </a:ln>
        </p:spPr>
        <p:txBody>
          <a:bodyPr anchor="ctr">
            <a:normAutofit fontScale="92500" lnSpcReduction="20000"/>
          </a:bodyPr>
          <a:lstStyle/>
          <a:p>
            <a:r>
              <a:rPr lang="en-GB" dirty="0">
                <a:solidFill>
                  <a:schemeClr val="bg1"/>
                </a:solidFill>
                <a:latin typeface="+mj-lt"/>
              </a:rPr>
              <a:t>How is the course assessed?</a:t>
            </a:r>
          </a:p>
        </p:txBody>
      </p:sp>
      <p:sp>
        <p:nvSpPr>
          <p:cNvPr id="10" name="Text Placeholder 4"/>
          <p:cNvSpPr txBox="1">
            <a:spLocks/>
          </p:cNvSpPr>
          <p:nvPr/>
        </p:nvSpPr>
        <p:spPr>
          <a:xfrm>
            <a:off x="3980228" y="3887815"/>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Suitable candidates?</a:t>
            </a:r>
          </a:p>
        </p:txBody>
      </p:sp>
      <p:sp>
        <p:nvSpPr>
          <p:cNvPr id="11" name="Text Placeholder 4"/>
          <p:cNvSpPr txBox="1">
            <a:spLocks/>
          </p:cNvSpPr>
          <p:nvPr/>
        </p:nvSpPr>
        <p:spPr>
          <a:xfrm>
            <a:off x="3946668" y="5124679"/>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53596" y="1325794"/>
            <a:ext cx="3367535" cy="2815672"/>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The Edexcel GCSE History course develops students ability to; communicate effectively an understanding of causes, consequences, the importance of past events and to be able to explain their points through writing; analysing historical sources and forming evidence based judgements.</a:t>
            </a:r>
            <a:endParaRPr lang="en-US" sz="1400" dirty="0">
              <a:cs typeface="Calibri"/>
            </a:endParaRPr>
          </a:p>
          <a:p>
            <a:pPr marL="0" indent="0">
              <a:buNone/>
            </a:pPr>
            <a:r>
              <a:rPr lang="en-US" sz="1400" dirty="0"/>
              <a:t>Broad based skills included are: </a:t>
            </a:r>
            <a:endParaRPr lang="en-US" sz="1400" dirty="0">
              <a:cs typeface="Calibri"/>
            </a:endParaRPr>
          </a:p>
          <a:p>
            <a:r>
              <a:rPr lang="en-US" sz="1400" dirty="0"/>
              <a:t>Listening skills</a:t>
            </a:r>
          </a:p>
          <a:p>
            <a:r>
              <a:rPr lang="en-US" sz="1400" dirty="0"/>
              <a:t>Analysis skills</a:t>
            </a:r>
          </a:p>
          <a:p>
            <a:r>
              <a:rPr lang="en-US" sz="1400" dirty="0"/>
              <a:t>Judgement skills</a:t>
            </a:r>
          </a:p>
          <a:p>
            <a:r>
              <a:rPr lang="en-US" sz="1400" dirty="0">
                <a:cs typeface="Calibri"/>
              </a:rPr>
              <a:t>Reading skills</a:t>
            </a:r>
          </a:p>
          <a:p>
            <a:r>
              <a:rPr lang="en-US" sz="1400" dirty="0">
                <a:cs typeface="Calibri"/>
              </a:rPr>
              <a:t>Writing skills </a:t>
            </a:r>
          </a:p>
        </p:txBody>
      </p:sp>
      <p:cxnSp>
        <p:nvCxnSpPr>
          <p:cNvPr id="3" name="Straight Connector 2"/>
          <p:cNvCxnSpPr/>
          <p:nvPr/>
        </p:nvCxnSpPr>
        <p:spPr>
          <a:xfrm>
            <a:off x="3766055" y="1160050"/>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73778" y="1443333"/>
            <a:ext cx="2842328" cy="2862322"/>
          </a:xfrm>
          <a:prstGeom prst="rect">
            <a:avLst/>
          </a:prstGeom>
          <a:noFill/>
        </p:spPr>
        <p:txBody>
          <a:bodyPr wrap="square" rtlCol="0">
            <a:spAutoFit/>
          </a:bodyPr>
          <a:lstStyle/>
          <a:p>
            <a:r>
              <a:rPr lang="en-US" sz="1400" dirty="0"/>
              <a:t>Four topics are studied, with a paper sat for each one.</a:t>
            </a:r>
          </a:p>
          <a:p>
            <a:r>
              <a:rPr lang="en-US" sz="1400" dirty="0"/>
              <a:t>Crime and Punishment – 6 questions. 52 marks. 30%</a:t>
            </a:r>
          </a:p>
          <a:p>
            <a:r>
              <a:rPr lang="en-US" sz="1400" dirty="0"/>
              <a:t>Henry VIII and his Ministers – 3 questions. 32 marks. 20%</a:t>
            </a:r>
          </a:p>
          <a:p>
            <a:r>
              <a:rPr lang="en-US" sz="1400" dirty="0"/>
              <a:t>Cold War – 3 questions. 32 marks. 20%</a:t>
            </a:r>
          </a:p>
          <a:p>
            <a:r>
              <a:rPr lang="en-US" sz="1400" dirty="0"/>
              <a:t>USA 1954-75. Civil Rights and Vietnam – 5 questions. 32 marks. 30%</a:t>
            </a:r>
          </a:p>
          <a:p>
            <a:r>
              <a:rPr lang="en-US" sz="1400" dirty="0">
                <a:latin typeface="+mj-lt"/>
              </a:rPr>
              <a:t> </a:t>
            </a:r>
          </a:p>
          <a:p>
            <a:pPr marL="214307" indent="-214307">
              <a:buFont typeface="Arial" panose="020B0604020202020204" pitchFamily="34" charset="0"/>
              <a:buChar char="•"/>
            </a:pPr>
            <a:endParaRPr lang="en-GB" sz="1200" dirty="0"/>
          </a:p>
        </p:txBody>
      </p:sp>
      <p:sp>
        <p:nvSpPr>
          <p:cNvPr id="22" name="TextBox 21"/>
          <p:cNvSpPr txBox="1"/>
          <p:nvPr/>
        </p:nvSpPr>
        <p:spPr>
          <a:xfrm>
            <a:off x="3912251" y="4326888"/>
            <a:ext cx="2681594" cy="738664"/>
          </a:xfrm>
          <a:prstGeom prst="rect">
            <a:avLst/>
          </a:prstGeom>
          <a:noFill/>
        </p:spPr>
        <p:txBody>
          <a:bodyPr wrap="square" rtlCol="0">
            <a:spAutoFit/>
          </a:bodyPr>
          <a:lstStyle/>
          <a:p>
            <a:r>
              <a:rPr lang="en-US" sz="1400" dirty="0"/>
              <a:t>If you  love learning  History and  have a positive attitude, then this is the course for you.</a:t>
            </a:r>
            <a:endParaRPr lang="en-GB" sz="1400" dirty="0"/>
          </a:p>
        </p:txBody>
      </p:sp>
      <p:sp>
        <p:nvSpPr>
          <p:cNvPr id="23" name="TextBox 22"/>
          <p:cNvSpPr txBox="1"/>
          <p:nvPr/>
        </p:nvSpPr>
        <p:spPr>
          <a:xfrm>
            <a:off x="3912251" y="5323498"/>
            <a:ext cx="2512857" cy="3754874"/>
          </a:xfrm>
          <a:prstGeom prst="rect">
            <a:avLst/>
          </a:prstGeom>
          <a:noFill/>
        </p:spPr>
        <p:txBody>
          <a:bodyPr wrap="square" rtlCol="0">
            <a:spAutoFit/>
          </a:bodyPr>
          <a:lstStyle/>
          <a:p>
            <a:endParaRPr lang="en-US" sz="1400" dirty="0"/>
          </a:p>
          <a:p>
            <a:pPr algn="just"/>
            <a:r>
              <a:rPr lang="en-US" sz="1400" dirty="0"/>
              <a:t>Academically History is linked to other subjects such as Art, Geography, Religious Studies, and Sociology to name but a few.  Further study options with a History GCSE are History, Law and Politics. Career options after studying History are:</a:t>
            </a:r>
          </a:p>
          <a:p>
            <a:pPr algn="just"/>
            <a:endParaRPr lang="en-US" sz="1400" dirty="0"/>
          </a:p>
          <a:p>
            <a:pPr marL="285750" indent="-285750" algn="just">
              <a:buFont typeface="Arial" panose="020B0604020202020204" pitchFamily="34" charset="0"/>
              <a:buChar char="•"/>
            </a:pPr>
            <a:r>
              <a:rPr lang="en-US" sz="1400" dirty="0"/>
              <a:t>Journalism </a:t>
            </a:r>
          </a:p>
          <a:p>
            <a:pPr marL="285750" indent="-285750" algn="just">
              <a:buFont typeface="Arial" panose="020B0604020202020204" pitchFamily="34" charset="0"/>
              <a:buChar char="•"/>
            </a:pPr>
            <a:r>
              <a:rPr lang="en-US" sz="1400" dirty="0"/>
              <a:t>Law </a:t>
            </a:r>
          </a:p>
          <a:p>
            <a:pPr marL="285750" indent="-285750" algn="just">
              <a:buFont typeface="Arial" panose="020B0604020202020204" pitchFamily="34" charset="0"/>
              <a:buChar char="•"/>
            </a:pPr>
            <a:r>
              <a:rPr lang="en-US" sz="1400" dirty="0"/>
              <a:t>Business  </a:t>
            </a:r>
          </a:p>
          <a:p>
            <a:pPr marL="285750" indent="-285750" algn="just">
              <a:buFont typeface="Arial" panose="020B0604020202020204" pitchFamily="34" charset="0"/>
              <a:buChar char="•"/>
            </a:pPr>
            <a:r>
              <a:rPr lang="en-US" sz="1400" dirty="0"/>
              <a:t>Politics </a:t>
            </a:r>
          </a:p>
          <a:p>
            <a:pPr marL="285750" indent="-285750" algn="just">
              <a:buFont typeface="Arial" panose="020B0604020202020204" pitchFamily="34" charset="0"/>
              <a:buChar char="•"/>
            </a:pPr>
            <a:r>
              <a:rPr lang="en-US" sz="1400" dirty="0"/>
              <a:t>Archaeology  </a:t>
            </a:r>
          </a:p>
          <a:p>
            <a:pPr marL="285750" indent="-285750" algn="just">
              <a:buFont typeface="Arial" panose="020B0604020202020204" pitchFamily="34" charset="0"/>
              <a:buChar char="•"/>
            </a:pPr>
            <a:r>
              <a:rPr lang="en-US" sz="1400" dirty="0"/>
              <a:t>Marketing  </a:t>
            </a:r>
          </a:p>
          <a:p>
            <a:pPr marL="285750" indent="-285750" algn="just">
              <a:buFont typeface="Arial" panose="020B0604020202020204" pitchFamily="34" charset="0"/>
              <a:buChar char="•"/>
            </a:pPr>
            <a:r>
              <a:rPr lang="en-US" sz="1400" dirty="0"/>
              <a:t>Teaching.</a:t>
            </a:r>
            <a:endParaRPr lang="en-GB" sz="1400" dirty="0"/>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3754375" y="499407"/>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 </a:t>
            </a:r>
          </a:p>
          <a:p>
            <a:r>
              <a:rPr lang="en-GB" sz="2200" b="1" dirty="0">
                <a:ea typeface="+mj-lt"/>
                <a:cs typeface="+mj-lt"/>
              </a:rPr>
              <a:t>EDEXCEL</a:t>
            </a:r>
            <a:endParaRPr lang="en-GB" sz="2200" dirty="0">
              <a:ea typeface="+mj-lt"/>
              <a:cs typeface="+mj-lt"/>
            </a:endParaRPr>
          </a:p>
          <a:p>
            <a:endParaRPr lang="en-GB" sz="2100" b="1" dirty="0">
              <a:cs typeface="Calibri Light"/>
            </a:endParaRPr>
          </a:p>
        </p:txBody>
      </p:sp>
      <p:pic>
        <p:nvPicPr>
          <p:cNvPr id="12" name="Picture 11"/>
          <p:cNvPicPr>
            <a:picLocks noChangeAspect="1"/>
          </p:cNvPicPr>
          <p:nvPr/>
        </p:nvPicPr>
        <p:blipFill>
          <a:blip r:embed="rId2"/>
          <a:stretch>
            <a:fillRect/>
          </a:stretch>
        </p:blipFill>
        <p:spPr>
          <a:xfrm>
            <a:off x="324613" y="4581351"/>
            <a:ext cx="3385760" cy="1945327"/>
          </a:xfrm>
          <a:prstGeom prst="rect">
            <a:avLst/>
          </a:prstGeom>
        </p:spPr>
      </p:pic>
    </p:spTree>
    <p:extLst>
      <p:ext uri="{BB962C8B-B14F-4D97-AF65-F5344CB8AC3E}">
        <p14:creationId xmlns:p14="http://schemas.microsoft.com/office/powerpoint/2010/main" val="249809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US" sz="2000" b="1" dirty="0"/>
              <a:t>Hospitality and Catering-WJEC </a:t>
            </a:r>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356330" y="960496"/>
            <a:ext cx="3624030" cy="7890786"/>
          </a:xfrm>
        </p:spPr>
        <p:txBody>
          <a:bodyPr vert="horz" lIns="91440" tIns="45720" rIns="91440" bIns="45720" rtlCol="0" anchor="t">
            <a:normAutofit/>
          </a:bodyPr>
          <a:lstStyle/>
          <a:p>
            <a:pPr marL="0" indent="0">
              <a:buNone/>
            </a:pPr>
            <a:r>
              <a:rPr lang="en-US" sz="1400" dirty="0">
                <a:ea typeface="+mn-lt"/>
                <a:cs typeface="+mn-lt"/>
              </a:rPr>
              <a:t>Level 1/2 Hospitality and Catering offers the opportunity to build upon and develop skills in the kitchen whilst learning about the Hospitality and Catering environment and industry.</a:t>
            </a:r>
          </a:p>
          <a:p>
            <a:pPr marL="0" indent="0">
              <a:buNone/>
            </a:pPr>
            <a:r>
              <a:rPr lang="en-US" sz="1400" dirty="0">
                <a:ea typeface="+mn-lt"/>
                <a:cs typeface="+mn-lt"/>
              </a:rPr>
              <a:t>Throughout the course you will have the opportunity to gain valuable skills and knowledge in the following areas:</a:t>
            </a:r>
          </a:p>
          <a:p>
            <a:r>
              <a:rPr lang="en-US" sz="1400" dirty="0">
                <a:ea typeface="+mn-lt"/>
                <a:cs typeface="+mn-lt"/>
              </a:rPr>
              <a:t>An understanding of the Hospitality and Catering industry</a:t>
            </a:r>
          </a:p>
          <a:p>
            <a:r>
              <a:rPr lang="en-US" sz="1400" dirty="0">
                <a:ea typeface="+mn-lt"/>
                <a:cs typeface="+mn-lt"/>
              </a:rPr>
              <a:t>Develop the ability to plan, prepare and cook different dishes</a:t>
            </a:r>
          </a:p>
          <a:p>
            <a:r>
              <a:rPr lang="en-US" sz="1400" dirty="0">
                <a:ea typeface="+mn-lt"/>
                <a:cs typeface="+mn-lt"/>
              </a:rPr>
              <a:t>Develop the practical skills required within the catering industry</a:t>
            </a:r>
          </a:p>
          <a:p>
            <a:r>
              <a:rPr lang="en-US" sz="1400" dirty="0">
                <a:ea typeface="+mn-lt"/>
                <a:cs typeface="+mn-lt"/>
              </a:rPr>
              <a:t>Complete tasks that mirror industry practices.</a:t>
            </a:r>
          </a:p>
          <a:p>
            <a:pPr marL="0" indent="0">
              <a:buNone/>
            </a:pPr>
            <a:r>
              <a:rPr lang="en-US" sz="1400" dirty="0">
                <a:ea typeface="+mn-lt"/>
                <a:cs typeface="+mn-lt"/>
              </a:rPr>
              <a:t>In lessons you will be expected to build your subject knowledge through theory work, practical  work and dish preparation. The practical element of the course enables you to develop your skills whilst preparing you for the practical exam element of the course</a:t>
            </a:r>
          </a:p>
          <a:p>
            <a:pPr marL="0" indent="0">
              <a:buNone/>
            </a:pPr>
            <a:r>
              <a:rPr lang="en-US" sz="1400" dirty="0">
                <a:ea typeface="+mn-lt"/>
                <a:cs typeface="+mn-lt"/>
              </a:rPr>
              <a:t>This course is vocational based qualification that gives a platform to spark an interest in the world of Hospitality and Catering. The course combines some of the traditional practical elements with industry skills and techniques that could lead the way into a professional kitchen or catering environment </a:t>
            </a:r>
          </a:p>
        </p:txBody>
      </p:sp>
      <p:sp>
        <p:nvSpPr>
          <p:cNvPr id="10" name="Text Placeholder 4"/>
          <p:cNvSpPr txBox="1">
            <a:spLocks/>
          </p:cNvSpPr>
          <p:nvPr/>
        </p:nvSpPr>
        <p:spPr>
          <a:xfrm>
            <a:off x="4255090" y="2947898"/>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11" name="Text Placeholder 4"/>
          <p:cNvSpPr txBox="1">
            <a:spLocks/>
          </p:cNvSpPr>
          <p:nvPr/>
        </p:nvSpPr>
        <p:spPr>
          <a:xfrm>
            <a:off x="4255091" y="4719968"/>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73242" y="1160405"/>
            <a:ext cx="3633556"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sz="1400" dirty="0">
              <a:ea typeface="+mn-lt"/>
              <a:cs typeface="+mn-lt"/>
            </a:endParaRP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087" y="1769573"/>
            <a:ext cx="2186657" cy="1292662"/>
          </a:xfrm>
          <a:prstGeom prst="rect">
            <a:avLst/>
          </a:prstGeom>
          <a:noFill/>
        </p:spPr>
        <p:txBody>
          <a:bodyPr wrap="square" rtlCol="0" anchor="t">
            <a:spAutoFit/>
          </a:bodyPr>
          <a:lstStyle/>
          <a:p>
            <a:r>
              <a:rPr lang="en-US" sz="1100" dirty="0">
                <a:cs typeface="Calibri"/>
              </a:rPr>
              <a:t>40% Exams &amp; 60% Synoptic Project which is split into two units:</a:t>
            </a:r>
          </a:p>
          <a:p>
            <a:r>
              <a:rPr lang="en-US" sz="1100" dirty="0">
                <a:cs typeface="Calibri"/>
              </a:rPr>
              <a:t>Unit 1 – The Hospitality and Catering Industry</a:t>
            </a:r>
          </a:p>
          <a:p>
            <a:r>
              <a:rPr lang="en-US" sz="1100" dirty="0">
                <a:cs typeface="Calibri"/>
              </a:rPr>
              <a:t>Unit 2 - Hospitality and catering In Action</a:t>
            </a:r>
          </a:p>
          <a:p>
            <a:pPr marL="171450" indent="-171450">
              <a:buFont typeface="Arial" panose="020B0604020202020204" pitchFamily="34" charset="0"/>
              <a:buChar char="•"/>
            </a:pPr>
            <a:endParaRPr lang="en-US" sz="1200" dirty="0">
              <a:cs typeface="Calibri"/>
            </a:endParaRPr>
          </a:p>
        </p:txBody>
      </p:sp>
      <p:sp>
        <p:nvSpPr>
          <p:cNvPr id="22" name="TextBox 21"/>
          <p:cNvSpPr txBox="1"/>
          <p:nvPr/>
        </p:nvSpPr>
        <p:spPr>
          <a:xfrm>
            <a:off x="4255087" y="3439296"/>
            <a:ext cx="2186657" cy="1015663"/>
          </a:xfrm>
          <a:prstGeom prst="rect">
            <a:avLst/>
          </a:prstGeom>
          <a:noFill/>
        </p:spPr>
        <p:txBody>
          <a:bodyPr wrap="square" rtlCol="0" anchor="t">
            <a:spAutoFit/>
          </a:bodyPr>
          <a:lstStyle/>
          <a:p>
            <a:r>
              <a:rPr lang="en-US" sz="1200" dirty="0">
                <a:ea typeface="+mn-lt"/>
                <a:cs typeface="+mn-lt"/>
              </a:rPr>
              <a:t>If you have a love of cooking and an interest in learning more about the Hospitality and Catering Industry, then this is the course for you!</a:t>
            </a:r>
          </a:p>
        </p:txBody>
      </p:sp>
      <p:sp>
        <p:nvSpPr>
          <p:cNvPr id="23" name="TextBox 22"/>
          <p:cNvSpPr txBox="1"/>
          <p:nvPr/>
        </p:nvSpPr>
        <p:spPr>
          <a:xfrm>
            <a:off x="4235665" y="5118416"/>
            <a:ext cx="2186661" cy="2492990"/>
          </a:xfrm>
          <a:prstGeom prst="rect">
            <a:avLst/>
          </a:prstGeom>
          <a:noFill/>
        </p:spPr>
        <p:txBody>
          <a:bodyPr wrap="square" rtlCol="0" anchor="t">
            <a:spAutoFit/>
          </a:bodyPr>
          <a:lstStyle/>
          <a:p>
            <a:pPr marL="213995" indent="-213995">
              <a:buFont typeface="Arial" panose="020B0604020202020204" pitchFamily="34" charset="0"/>
              <a:buChar char="•"/>
            </a:pPr>
            <a:r>
              <a:rPr lang="en-GB" sz="1200" dirty="0">
                <a:cs typeface="Calibri"/>
              </a:rPr>
              <a:t>Level 3 Applied Certificate / Diploma is Food Science and Nutrition </a:t>
            </a:r>
          </a:p>
          <a:p>
            <a:pPr marL="213995" indent="-213995">
              <a:buFont typeface="Arial" panose="020B0604020202020204" pitchFamily="34" charset="0"/>
              <a:buChar char="•"/>
            </a:pPr>
            <a:r>
              <a:rPr lang="en-GB" sz="1200" dirty="0">
                <a:cs typeface="Calibri"/>
              </a:rPr>
              <a:t>Level 2 / Level 3 Diploma in  </a:t>
            </a:r>
            <a:r>
              <a:rPr lang="en-US" sz="1200" dirty="0">
                <a:cs typeface="Calibri"/>
              </a:rPr>
              <a:t>Hospitality and Catering</a:t>
            </a:r>
          </a:p>
          <a:p>
            <a:pPr marL="213995" indent="-213995">
              <a:buFont typeface="Arial" panose="020B0604020202020204" pitchFamily="34" charset="0"/>
              <a:buChar char="•"/>
            </a:pPr>
            <a:r>
              <a:rPr lang="en-US" sz="1200" dirty="0">
                <a:cs typeface="Calibri"/>
              </a:rPr>
              <a:t>Level 2 /Level 3 Diploma In Professional Cooking Level</a:t>
            </a:r>
          </a:p>
          <a:p>
            <a:pPr marL="213995" indent="-213995">
              <a:buFont typeface="Arial" panose="020B0604020202020204" pitchFamily="34" charset="0"/>
              <a:buChar char="•"/>
            </a:pPr>
            <a:r>
              <a:rPr lang="en-US" sz="1200" dirty="0">
                <a:cs typeface="Calibri"/>
              </a:rPr>
              <a:t>Level 3 Diploma In Hospitality and Tourism Management</a:t>
            </a:r>
          </a:p>
          <a:p>
            <a:pPr marL="213995" indent="-213995">
              <a:buFont typeface="Arial" panose="020B0604020202020204" pitchFamily="34" charset="0"/>
              <a:buChar char="•"/>
            </a:pPr>
            <a:r>
              <a:rPr lang="en-US" sz="1200" dirty="0">
                <a:cs typeface="Calibri"/>
              </a:rPr>
              <a:t>An Apprenticeship in the Hospitality and Catering Industry </a:t>
            </a:r>
            <a:endParaRPr lang="en-GB" sz="1200" dirty="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023836" y="687577"/>
            <a:ext cx="3146165" cy="4989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WJEC/EDUCAS</a:t>
            </a:r>
          </a:p>
          <a:p>
            <a:endParaRPr lang="en-GB" sz="2100" b="1" dirty="0">
              <a:cs typeface="Calibri Light"/>
            </a:endParaRPr>
          </a:p>
        </p:txBody>
      </p:sp>
      <p:pic>
        <p:nvPicPr>
          <p:cNvPr id="9" name="Picture 8"/>
          <p:cNvPicPr>
            <a:picLocks noChangeAspect="1"/>
          </p:cNvPicPr>
          <p:nvPr/>
        </p:nvPicPr>
        <p:blipFill>
          <a:blip r:embed="rId2"/>
          <a:stretch>
            <a:fillRect/>
          </a:stretch>
        </p:blipFill>
        <p:spPr>
          <a:xfrm>
            <a:off x="1333020" y="7639086"/>
            <a:ext cx="1813263" cy="1088835"/>
          </a:xfrm>
          <a:prstGeom prst="rect">
            <a:avLst/>
          </a:prstGeom>
        </p:spPr>
      </p:pic>
    </p:spTree>
    <p:extLst>
      <p:ext uri="{BB962C8B-B14F-4D97-AF65-F5344CB8AC3E}">
        <p14:creationId xmlns:p14="http://schemas.microsoft.com/office/powerpoint/2010/main" val="2645733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cs typeface="Calibri Light"/>
              </a:rPr>
              <a:t>Music-RSL</a:t>
            </a:r>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73242" y="3775323"/>
            <a:ext cx="3633555" cy="2910152"/>
          </a:xfrm>
        </p:spPr>
        <p:txBody>
          <a:bodyPr vert="horz" lIns="91440" tIns="45720" rIns="91440" bIns="45720" rtlCol="0" anchor="t">
            <a:normAutofit/>
          </a:bodyPr>
          <a:lstStyle/>
          <a:p>
            <a:pPr marL="0" indent="0">
              <a:buNone/>
            </a:pPr>
            <a:r>
              <a:rPr lang="en-US" sz="1200"/>
              <a:t>I</a:t>
            </a:r>
            <a:endParaRPr lang="en-US" sz="1400">
              <a:cs typeface="Calibri"/>
            </a:endParaRPr>
          </a:p>
        </p:txBody>
      </p:sp>
      <p:sp>
        <p:nvSpPr>
          <p:cNvPr id="10" name="Text Placeholder 4"/>
          <p:cNvSpPr txBox="1">
            <a:spLocks/>
          </p:cNvSpPr>
          <p:nvPr/>
        </p:nvSpPr>
        <p:spPr>
          <a:xfrm>
            <a:off x="4255090" y="3049244"/>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351" b="1" i="0" u="none" strike="noStrike" kern="1200" cap="none" spc="0" normalizeH="0" baseline="0" noProof="0">
                <a:ln>
                  <a:noFill/>
                </a:ln>
                <a:solidFill>
                  <a:prstClr val="white"/>
                </a:solidFill>
                <a:effectLst/>
                <a:uLnTx/>
                <a:uFillTx/>
                <a:latin typeface="Calibri Light" panose="020F0302020204030204"/>
                <a:ea typeface="+mn-ea"/>
                <a:cs typeface="+mn-cs"/>
              </a:rPr>
              <a:t>Suitable candidates?</a:t>
            </a:r>
          </a:p>
        </p:txBody>
      </p:sp>
      <p:sp>
        <p:nvSpPr>
          <p:cNvPr id="11" name="Text Placeholder 4"/>
          <p:cNvSpPr txBox="1">
            <a:spLocks/>
          </p:cNvSpPr>
          <p:nvPr/>
        </p:nvSpPr>
        <p:spPr>
          <a:xfrm>
            <a:off x="4255091" y="457366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351" b="1" i="0" u="none" strike="noStrike" kern="1200" cap="none" spc="0" normalizeH="0" baseline="0" noProof="0">
                <a:ln>
                  <a:noFill/>
                </a:ln>
                <a:solidFill>
                  <a:prstClr val="white"/>
                </a:solidFill>
                <a:effectLst/>
                <a:uLnTx/>
                <a:uFillTx/>
                <a:latin typeface="Calibri Light" panose="020F0302020204030204"/>
                <a:ea typeface="+mn-ea"/>
                <a:cs typeface="+mn-cs"/>
              </a:rPr>
              <a:t>Post sixteen progression  routes.</a:t>
            </a:r>
          </a:p>
        </p:txBody>
      </p:sp>
      <p:sp>
        <p:nvSpPr>
          <p:cNvPr id="13" name="Content Placeholder 7"/>
          <p:cNvSpPr txBox="1">
            <a:spLocks/>
          </p:cNvSpPr>
          <p:nvPr/>
        </p:nvSpPr>
        <p:spPr>
          <a:xfrm>
            <a:off x="248463" y="953487"/>
            <a:ext cx="3595456" cy="2003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PERMORMANCE FOR MUSIC PRACTIONERS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A</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hands-on approach to music making, rehearsing and performance. This course is an equivalent to 1 GCSE.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This course is structured in a way to offer students choices based on musical preferences and the popular music industry.</a:t>
            </a:r>
          </a:p>
          <a:p>
            <a:pPr>
              <a:buNone/>
              <a:defRPr/>
            </a:pPr>
            <a:r>
              <a:rPr lang="en-US" sz="1400" dirty="0">
                <a:solidFill>
                  <a:prstClr val="black"/>
                </a:solidFill>
                <a:ea typeface="+mn-lt"/>
                <a:cs typeface="Calibri" panose="020F0502020204030204"/>
              </a:rPr>
              <a:t>Core Units relating to Music knowledge and live music performance and an optional unit of music sequencing and composition. This will  provide students the chance to develop their skills through various projects.</a:t>
            </a:r>
            <a:endParaRPr lang="en-US" sz="1400" dirty="0">
              <a:solidFill>
                <a:prstClr val="black"/>
              </a:solidFill>
              <a:cs typeface="Calibri"/>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17" descr="&lt;strong&gt;Kurt&lt;/strong&gt; &lt;strong&gt;Cobain&lt;/strong&gt; (R.I.P.) - Nevermind (Nirvana, 199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614" y="7083041"/>
            <a:ext cx="2003899" cy="1395887"/>
          </a:xfrm>
          <a:prstGeom prst="rect">
            <a:avLst/>
          </a:prstGeom>
        </p:spPr>
      </p:pic>
      <p:sp>
        <p:nvSpPr>
          <p:cNvPr id="20" name="TextBox 19"/>
          <p:cNvSpPr txBox="1"/>
          <p:nvPr/>
        </p:nvSpPr>
        <p:spPr>
          <a:xfrm>
            <a:off x="4255526" y="1910600"/>
            <a:ext cx="2186657"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100% Coursework– this includes:</a:t>
            </a: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Live Music Performance</a:t>
            </a: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Organising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 music event</a:t>
            </a: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Music style development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4255529" y="3497481"/>
            <a:ext cx="218665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you play an instrument, love performing and practicing, or you may enjoy creating or writing music,  then this is the course for you.</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4255524" y="5159145"/>
            <a:ext cx="2186661" cy="2308324"/>
          </a:xfrm>
          <a:prstGeom prst="rect">
            <a:avLst/>
          </a:prstGeom>
          <a:noFill/>
        </p:spPr>
        <p:txBody>
          <a:bodyPr wrap="square" rtlCol="0">
            <a:spAutoFit/>
          </a:bodyPr>
          <a:lstStyle/>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BTEC National Diplomas (in Music, </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Popular Music and Music Technology) </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Rock School Level 3 Certificate </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Performing Arts BTEC/ A level. </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Music Colleges </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BIMM </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MGA Academy </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Brit School</a:t>
            </a: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257102" y="597354"/>
            <a:ext cx="1827175" cy="564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Light" panose="020F0302020204030204"/>
                <a:ea typeface="+mj-ea"/>
                <a:cs typeface="+mj-cs"/>
              </a:rPr>
              <a:t>Examination Board </a:t>
            </a:r>
            <a:endParaRPr kumimoji="0" lang="en-GB" sz="2200" b="0" i="0" u="none" strike="noStrike" kern="1200" cap="none" spc="0" normalizeH="0" baseline="0" noProof="0" dirty="0">
              <a:ln>
                <a:noFill/>
              </a:ln>
              <a:solidFill>
                <a:prstClr val="black"/>
              </a:solidFill>
              <a:effectLst/>
              <a:uLnTx/>
              <a:uFillTx/>
              <a:latin typeface="Calibri Light" panose="020F0302020204030204"/>
              <a:ea typeface="+mj-lt"/>
              <a:cs typeface="Calibri Light" panose="020F0302020204030204"/>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Light" panose="020F0302020204030204"/>
                <a:ea typeface="+mj-ea"/>
                <a:cs typeface="Calibri Light"/>
              </a:rPr>
              <a:t>RSL 2</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100" b="1" i="0" u="none" strike="noStrike" kern="1200" cap="none" spc="0" normalizeH="0" baseline="0" noProof="0" dirty="0">
              <a:ln>
                <a:noFill/>
              </a:ln>
              <a:solidFill>
                <a:prstClr val="black"/>
              </a:solidFill>
              <a:effectLst/>
              <a:uLnTx/>
              <a:uFillTx/>
              <a:latin typeface="Calibri Light" panose="020F0302020204030204"/>
              <a:ea typeface="+mj-ea"/>
              <a:cs typeface="Calibri Light"/>
            </a:endParaRPr>
          </a:p>
        </p:txBody>
      </p:sp>
      <p:sp>
        <p:nvSpPr>
          <p:cNvPr id="7" name="TextBox 6">
            <a:extLst>
              <a:ext uri="{FF2B5EF4-FFF2-40B4-BE49-F238E27FC236}">
                <a16:creationId xmlns:a16="http://schemas.microsoft.com/office/drawing/2014/main" id="{57A715DA-865B-4AAD-8730-71FDFFF456AA}"/>
              </a:ext>
            </a:extLst>
          </p:cNvPr>
          <p:cNvSpPr txBox="1"/>
          <p:nvPr/>
        </p:nvSpPr>
        <p:spPr>
          <a:xfrm flipH="1">
            <a:off x="4413250" y="4895850"/>
            <a:ext cx="38100" cy="192975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3Font_1"/>
                <a:ea typeface="+mn-ea"/>
                <a:cs typeface="+mn-cs"/>
              </a:rPr>
              <a:t>RSL LEVEL 2 CERTIFICATE IN PERMORMANCE FOR MUSIC PRACTIONERS</a:t>
            </a:r>
          </a:p>
        </p:txBody>
      </p:sp>
      <p:sp>
        <p:nvSpPr>
          <p:cNvPr id="9" name="TextBox 8">
            <a:extLst>
              <a:ext uri="{FF2B5EF4-FFF2-40B4-BE49-F238E27FC236}">
                <a16:creationId xmlns:a16="http://schemas.microsoft.com/office/drawing/2014/main" id="{9467F9A3-4D23-4966-AE08-3505B289E7E1}"/>
              </a:ext>
            </a:extLst>
          </p:cNvPr>
          <p:cNvSpPr txBox="1"/>
          <p:nvPr/>
        </p:nvSpPr>
        <p:spPr>
          <a:xfrm>
            <a:off x="300444" y="3263556"/>
            <a:ext cx="37084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Students can choose to learn to play an instrument, sing, compose, sound record and create digital music.​</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Pupils will be encouraged to create music and participate in performances, create their own performances and events while developing and understanding of the promotional and technical demands involved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Broad based skills included are: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rPr>
              <a:t>Rehearsing, ensemble and band work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rPr>
              <a:t> Listening skills​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rPr>
              <a:t>Performance skills​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Arial"/>
              </a:rPr>
              <a:t>Organising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rPr>
              <a:t> a music event or gig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rPr>
              <a:t>​</a:t>
            </a:r>
            <a:endParaRPr kumimoji="0" lang="en-GB"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This course is a hands-on approach to music, where you will be performing and rehearsing for the majority of the course. You will be expected to track your own progress in the form of a video diary/ blog, and set your own targets.</a:t>
            </a:r>
            <a:endParaRPr kumimoji="0" lang="en-GB"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4270039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cs typeface="Calibri Light"/>
              </a:rPr>
              <a:t>Photography-</a:t>
            </a:r>
            <a:r>
              <a:rPr lang="en-GB" sz="2200" b="1" dirty="0" err="1">
                <a:cs typeface="Calibri Light"/>
              </a:rPr>
              <a:t>Pearsons</a:t>
            </a:r>
            <a:endParaRPr lang="en-GB" sz="2200" b="1" dirty="0">
              <a:cs typeface="Calibri Light"/>
            </a:endParaRPr>
          </a:p>
        </p:txBody>
      </p:sp>
      <p:sp>
        <p:nvSpPr>
          <p:cNvPr id="5" name="Text Placeholder 4"/>
          <p:cNvSpPr>
            <a:spLocks noGrp="1"/>
          </p:cNvSpPr>
          <p:nvPr>
            <p:ph type="body" idx="1"/>
          </p:nvPr>
        </p:nvSpPr>
        <p:spPr>
          <a:xfrm>
            <a:off x="4255090" y="1853889"/>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73242" y="3775323"/>
            <a:ext cx="3633555" cy="2910152"/>
          </a:xfrm>
        </p:spPr>
        <p:txBody>
          <a:bodyPr vert="horz" lIns="91440" tIns="45720" rIns="91440" bIns="45720" rtlCol="0" anchor="t">
            <a:normAutofit/>
          </a:bodyPr>
          <a:lstStyle/>
          <a:p>
            <a:pPr marL="0" indent="0">
              <a:buNone/>
            </a:pPr>
            <a:r>
              <a:rPr lang="en-US" sz="1200"/>
              <a:t>I</a:t>
            </a:r>
            <a:endParaRPr lang="en-US" sz="1400">
              <a:cs typeface="Calibri"/>
            </a:endParaRPr>
          </a:p>
        </p:txBody>
      </p:sp>
      <p:sp>
        <p:nvSpPr>
          <p:cNvPr id="10" name="Text Placeholder 4"/>
          <p:cNvSpPr txBox="1">
            <a:spLocks/>
          </p:cNvSpPr>
          <p:nvPr/>
        </p:nvSpPr>
        <p:spPr>
          <a:xfrm>
            <a:off x="4255090" y="3049244"/>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351" b="1" i="0" u="none" strike="noStrike" kern="1200" cap="none" spc="0" normalizeH="0" baseline="0" noProof="0">
                <a:ln>
                  <a:noFill/>
                </a:ln>
                <a:solidFill>
                  <a:prstClr val="white"/>
                </a:solidFill>
                <a:effectLst/>
                <a:uLnTx/>
                <a:uFillTx/>
                <a:latin typeface="Calibri Light" panose="020F0302020204030204"/>
                <a:ea typeface="+mn-ea"/>
                <a:cs typeface="+mn-cs"/>
              </a:rPr>
              <a:t>Suitable candidates?</a:t>
            </a:r>
          </a:p>
        </p:txBody>
      </p:sp>
      <p:sp>
        <p:nvSpPr>
          <p:cNvPr id="11" name="Text Placeholder 4"/>
          <p:cNvSpPr txBox="1">
            <a:spLocks/>
          </p:cNvSpPr>
          <p:nvPr/>
        </p:nvSpPr>
        <p:spPr>
          <a:xfrm>
            <a:off x="4255091" y="457366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351" b="1" i="0" u="none" strike="noStrike" kern="1200" cap="none" spc="0" normalizeH="0" baseline="0" noProof="0">
                <a:ln>
                  <a:noFill/>
                </a:ln>
                <a:solidFill>
                  <a:prstClr val="white"/>
                </a:solidFill>
                <a:effectLst/>
                <a:uLnTx/>
                <a:uFillTx/>
                <a:latin typeface="Calibri Light" panose="020F0302020204030204"/>
                <a:ea typeface="+mn-ea"/>
                <a:cs typeface="+mn-cs"/>
              </a:rPr>
              <a:t>Post sixteen progression  routes.</a:t>
            </a:r>
          </a:p>
        </p:txBody>
      </p:sp>
      <p:sp>
        <p:nvSpPr>
          <p:cNvPr id="13" name="Content Placeholder 7"/>
          <p:cNvSpPr txBox="1">
            <a:spLocks/>
          </p:cNvSpPr>
          <p:nvPr/>
        </p:nvSpPr>
        <p:spPr>
          <a:xfrm>
            <a:off x="248463" y="953487"/>
            <a:ext cx="3595456" cy="2003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090" y="2411419"/>
            <a:ext cx="2186657" cy="461665"/>
          </a:xfrm>
          <a:prstGeom prst="rect">
            <a:avLst/>
          </a:prstGeom>
          <a:noFill/>
        </p:spPr>
        <p:txBody>
          <a:bodyPr wrap="square" rtlCol="0">
            <a:spAutoFit/>
          </a:bodyPr>
          <a:lstStyle/>
          <a:p>
            <a:r>
              <a:rPr lang="en-GB" sz="1200"/>
              <a:t>60% personal portfolio</a:t>
            </a:r>
          </a:p>
          <a:p>
            <a:r>
              <a:rPr lang="en-GB" sz="1200"/>
              <a:t>40% externally assessed unit</a:t>
            </a:r>
            <a:endParaRPr lang="en-GB" sz="1200" dirty="0"/>
          </a:p>
        </p:txBody>
      </p:sp>
      <p:sp>
        <p:nvSpPr>
          <p:cNvPr id="22" name="TextBox 21"/>
          <p:cNvSpPr txBox="1"/>
          <p:nvPr/>
        </p:nvSpPr>
        <p:spPr>
          <a:xfrm>
            <a:off x="4255529" y="3497481"/>
            <a:ext cx="21866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Anyone interested in taking pictures and learning more about how to do so and the process.</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4255524" y="5159145"/>
            <a:ext cx="2186661" cy="830997"/>
          </a:xfrm>
          <a:prstGeom prst="rect">
            <a:avLst/>
          </a:prstGeom>
          <a:noFill/>
        </p:spPr>
        <p:txBody>
          <a:bodyPr wrap="square" rtlCol="0">
            <a:spAutoFit/>
          </a:bodyPr>
          <a:lstStyle/>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BTEC National Diplomas</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A-Level Photography</a:t>
            </a:r>
          </a:p>
          <a:p>
            <a:pPr marL="214307" marR="0" lvl="0" indent="-21430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Other vocation Level 3 courses.</a:t>
            </a: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282513" y="1185542"/>
            <a:ext cx="1827175" cy="564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Light" panose="020F0302020204030204"/>
                <a:ea typeface="+mj-ea"/>
                <a:cs typeface="+mj-cs"/>
              </a:rPr>
              <a:t>Examination Board </a:t>
            </a:r>
            <a:endParaRPr kumimoji="0" lang="en-GB" sz="2200" b="0" i="0" u="none" strike="noStrike" kern="1200" cap="none" spc="0" normalizeH="0" baseline="0" noProof="0" dirty="0">
              <a:ln>
                <a:noFill/>
              </a:ln>
              <a:solidFill>
                <a:prstClr val="black"/>
              </a:solidFill>
              <a:effectLst/>
              <a:uLnTx/>
              <a:uFillTx/>
              <a:latin typeface="Calibri Light" panose="020F0302020204030204"/>
              <a:ea typeface="+mj-lt"/>
              <a:cs typeface="Calibri Light" panose="020F0302020204030204"/>
            </a:endParaRPr>
          </a:p>
          <a:p>
            <a:pPr>
              <a:defRPr/>
            </a:pPr>
            <a:r>
              <a:rPr lang="en-GB" sz="2400" b="1" dirty="0"/>
              <a:t>Edexcel/Pearson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Calibri Light" panose="020F0302020204030204"/>
              <a:ea typeface="+mj-ea"/>
              <a:cs typeface="Calibri Light"/>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100" b="1" i="0" u="none" strike="noStrike" kern="1200" cap="none" spc="0" normalizeH="0" baseline="0" noProof="0" dirty="0">
              <a:ln>
                <a:noFill/>
              </a:ln>
              <a:solidFill>
                <a:prstClr val="black"/>
              </a:solidFill>
              <a:effectLst/>
              <a:uLnTx/>
              <a:uFillTx/>
              <a:latin typeface="Calibri Light" panose="020F0302020204030204"/>
              <a:ea typeface="+mj-ea"/>
              <a:cs typeface="Calibri Light"/>
            </a:endParaRPr>
          </a:p>
        </p:txBody>
      </p:sp>
      <p:sp>
        <p:nvSpPr>
          <p:cNvPr id="7" name="TextBox 6">
            <a:extLst>
              <a:ext uri="{FF2B5EF4-FFF2-40B4-BE49-F238E27FC236}">
                <a16:creationId xmlns:a16="http://schemas.microsoft.com/office/drawing/2014/main" id="{57A715DA-865B-4AAD-8730-71FDFFF456AA}"/>
              </a:ext>
            </a:extLst>
          </p:cNvPr>
          <p:cNvSpPr txBox="1"/>
          <p:nvPr/>
        </p:nvSpPr>
        <p:spPr>
          <a:xfrm flipH="1">
            <a:off x="4413250" y="4895850"/>
            <a:ext cx="38100" cy="192975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3Font_1"/>
                <a:ea typeface="+mn-ea"/>
                <a:cs typeface="+mn-cs"/>
              </a:rPr>
              <a:t>RSL LEVEL 2 CERTIFICATE IN PERMORMANCE FOR MUSIC PRACTIONERS</a:t>
            </a:r>
          </a:p>
        </p:txBody>
      </p:sp>
      <p:sp>
        <p:nvSpPr>
          <p:cNvPr id="9" name="TextBox 8">
            <a:extLst>
              <a:ext uri="{FF2B5EF4-FFF2-40B4-BE49-F238E27FC236}">
                <a16:creationId xmlns:a16="http://schemas.microsoft.com/office/drawing/2014/main" id="{9467F9A3-4D23-4966-AE08-3505B289E7E1}"/>
              </a:ext>
            </a:extLst>
          </p:cNvPr>
          <p:cNvSpPr txBox="1"/>
          <p:nvPr/>
        </p:nvSpPr>
        <p:spPr>
          <a:xfrm>
            <a:off x="244812" y="879716"/>
            <a:ext cx="3708400"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Part of the exam board's Art and Design courses.</a:t>
            </a:r>
          </a:p>
          <a:p>
            <a:r>
              <a:rPr lang="en-GB" sz="1400" dirty="0"/>
              <a:t> Students will apply their technical understanding, which they develop throughout the course when taking and editing photos for their portfolio.  They must be able to justify the techniques they have used, referencing the technical terminology taught to them.</a:t>
            </a:r>
          </a:p>
          <a:p>
            <a:endParaRPr lang="en-GB" sz="1400" b="1" dirty="0"/>
          </a:p>
          <a:p>
            <a:r>
              <a:rPr lang="en-GB" sz="1400" b="1" dirty="0"/>
              <a:t>Portfolio - internally assessed unit</a:t>
            </a:r>
            <a:endParaRPr lang="en-GB" sz="1400" dirty="0"/>
          </a:p>
          <a:p>
            <a:r>
              <a:rPr lang="en-GB" sz="1400" dirty="0"/>
              <a:t>This component allows students opportunities to: </a:t>
            </a:r>
          </a:p>
          <a:p>
            <a:pPr lvl="0"/>
            <a:r>
              <a:rPr lang="en-GB" sz="1400" dirty="0"/>
              <a:t>develop and explore ideas </a:t>
            </a:r>
          </a:p>
          <a:p>
            <a:pPr lvl="0"/>
            <a:r>
              <a:rPr lang="en-GB" sz="1400" dirty="0"/>
              <a:t>research primary and contextual sources</a:t>
            </a:r>
          </a:p>
          <a:p>
            <a:pPr lvl="0"/>
            <a:r>
              <a:rPr lang="en-GB" sz="1400" dirty="0"/>
              <a:t>experiment with media, materials, techniques, and processes </a:t>
            </a:r>
          </a:p>
          <a:p>
            <a:pPr lvl="0"/>
            <a:r>
              <a:rPr lang="en-GB" sz="1400" dirty="0"/>
              <a:t>present personal responses to themes set by the centre.</a:t>
            </a:r>
          </a:p>
          <a:p>
            <a:endParaRPr lang="en-GB" sz="1400" b="1" dirty="0"/>
          </a:p>
          <a:p>
            <a:r>
              <a:rPr lang="en-GB" sz="1400" b="1" dirty="0"/>
              <a:t>Externally assessed unit</a:t>
            </a:r>
            <a:endParaRPr lang="en-GB" sz="1400" dirty="0"/>
          </a:p>
          <a:p>
            <a:r>
              <a:rPr lang="en-GB" sz="1400" dirty="0"/>
              <a:t>The Externally Set Assignment (ESA) represents the culmination of the GCSE course as it draws together all the knowledge, understanding and skills developed in their portfolio.</a:t>
            </a:r>
          </a:p>
          <a:p>
            <a:r>
              <a:rPr lang="en-GB" sz="1400" dirty="0"/>
              <a:t>It usually takes places over two days, providing 10 hours altogether.</a:t>
            </a:r>
          </a:p>
          <a:p>
            <a:r>
              <a:rPr lang="en-GB" sz="1400" dirty="0"/>
              <a:t>Students complete preparatory tasks in the weeks leading up to the ESA.</a:t>
            </a:r>
          </a:p>
        </p:txBody>
      </p:sp>
      <p:pic>
        <p:nvPicPr>
          <p:cNvPr id="12" name="Picture 11">
            <a:extLst>
              <a:ext uri="{FF2B5EF4-FFF2-40B4-BE49-F238E27FC236}">
                <a16:creationId xmlns:a16="http://schemas.microsoft.com/office/drawing/2014/main" id="{0584A507-9A80-42BE-91BE-43E8AEC26A50}"/>
              </a:ext>
            </a:extLst>
          </p:cNvPr>
          <p:cNvPicPr>
            <a:picLocks noChangeAspect="1"/>
          </p:cNvPicPr>
          <p:nvPr/>
        </p:nvPicPr>
        <p:blipFill>
          <a:blip r:embed="rId2"/>
          <a:stretch>
            <a:fillRect/>
          </a:stretch>
        </p:blipFill>
        <p:spPr>
          <a:xfrm>
            <a:off x="633448" y="6789026"/>
            <a:ext cx="3059781" cy="1971859"/>
          </a:xfrm>
          <a:prstGeom prst="rect">
            <a:avLst/>
          </a:prstGeom>
        </p:spPr>
      </p:pic>
    </p:spTree>
    <p:extLst>
      <p:ext uri="{BB962C8B-B14F-4D97-AF65-F5344CB8AC3E}">
        <p14:creationId xmlns:p14="http://schemas.microsoft.com/office/powerpoint/2010/main" val="116113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579" y="671618"/>
            <a:ext cx="3398413" cy="484012"/>
          </a:xfrm>
        </p:spPr>
        <p:txBody>
          <a:bodyPr>
            <a:noAutofit/>
          </a:bodyPr>
          <a:lstStyle/>
          <a:p>
            <a:r>
              <a:rPr lang="en-GB" sz="2200" b="1" dirty="0"/>
              <a:t>Religious Studies-GCSE</a:t>
            </a:r>
            <a:endParaRPr lang="en-US" dirty="0"/>
          </a:p>
        </p:txBody>
      </p:sp>
      <p:sp>
        <p:nvSpPr>
          <p:cNvPr id="5" name="Text Placeholder 4"/>
          <p:cNvSpPr>
            <a:spLocks noGrp="1"/>
          </p:cNvSpPr>
          <p:nvPr>
            <p:ph type="body" idx="1"/>
          </p:nvPr>
        </p:nvSpPr>
        <p:spPr>
          <a:xfrm>
            <a:off x="3980228" y="970104"/>
            <a:ext cx="2186657" cy="499180"/>
          </a:xfrm>
          <a:solidFill>
            <a:srgbClr val="FF0000"/>
          </a:solidFill>
          <a:ln>
            <a:solidFill>
              <a:srgbClr val="FF0000"/>
            </a:solidFill>
          </a:ln>
        </p:spPr>
        <p:txBody>
          <a:bodyPr anchor="ctr">
            <a:normAutofit fontScale="92500" lnSpcReduction="20000"/>
          </a:bodyPr>
          <a:lstStyle/>
          <a:p>
            <a:r>
              <a:rPr lang="en-GB" dirty="0">
                <a:solidFill>
                  <a:schemeClr val="bg1"/>
                </a:solidFill>
                <a:latin typeface="+mj-lt"/>
              </a:rPr>
              <a:t>How is the course assessed?</a:t>
            </a:r>
          </a:p>
        </p:txBody>
      </p:sp>
      <p:sp>
        <p:nvSpPr>
          <p:cNvPr id="10" name="Text Placeholder 4"/>
          <p:cNvSpPr txBox="1">
            <a:spLocks/>
          </p:cNvSpPr>
          <p:nvPr/>
        </p:nvSpPr>
        <p:spPr>
          <a:xfrm>
            <a:off x="3980228" y="4141466"/>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Suitable candidates?</a:t>
            </a:r>
          </a:p>
        </p:txBody>
      </p:sp>
      <p:sp>
        <p:nvSpPr>
          <p:cNvPr id="11" name="Text Placeholder 4"/>
          <p:cNvSpPr txBox="1">
            <a:spLocks/>
          </p:cNvSpPr>
          <p:nvPr/>
        </p:nvSpPr>
        <p:spPr>
          <a:xfrm>
            <a:off x="3980228" y="553985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53596" y="1155630"/>
            <a:ext cx="3367535" cy="2815672"/>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cs typeface="Calibri"/>
              </a:rPr>
              <a:t>Through the course students will learn and gain a good understanding of practices, beliefs and other key information about the two biggest religions in the UK – Christianity and Islam. </a:t>
            </a:r>
          </a:p>
          <a:p>
            <a:pPr marL="0" indent="0">
              <a:buNone/>
            </a:pPr>
            <a:r>
              <a:rPr lang="en-US" sz="1600" dirty="0">
                <a:cs typeface="Calibri"/>
              </a:rPr>
              <a:t>Students will then look at a range of ethical and moral issues varying from animal testing and abortion to the death penalty and causes of war.</a:t>
            </a:r>
          </a:p>
          <a:p>
            <a:pPr marL="0" indent="0">
              <a:buNone/>
            </a:pPr>
            <a:r>
              <a:rPr lang="en-US" sz="1600" dirty="0">
                <a:cs typeface="Calibri"/>
              </a:rPr>
              <a:t>Students will be challenged with questions about belief, values, meaning, purpose and truth, enabling them to develop their own attitudes towards religious, ethical and moral issues.</a:t>
            </a:r>
          </a:p>
          <a:p>
            <a:pPr marL="0" indent="0">
              <a:buNone/>
            </a:pPr>
            <a:r>
              <a:rPr lang="en-US" sz="1600" dirty="0">
                <a:cs typeface="Calibri"/>
              </a:rPr>
              <a:t>Students will also gain an appreciation of how religion, philosophy and ethics form the basis of our culture. They will develop analytical and critical thinking skills, the ability to work with abstract ideas, leadership and research skills.</a:t>
            </a:r>
          </a:p>
        </p:txBody>
      </p:sp>
      <p:cxnSp>
        <p:nvCxnSpPr>
          <p:cNvPr id="3" name="Straight Connector 2"/>
          <p:cNvCxnSpPr/>
          <p:nvPr/>
        </p:nvCxnSpPr>
        <p:spPr>
          <a:xfrm>
            <a:off x="3766055" y="1160050"/>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46758" y="1532612"/>
            <a:ext cx="2842328" cy="2477601"/>
          </a:xfrm>
          <a:prstGeom prst="rect">
            <a:avLst/>
          </a:prstGeom>
          <a:noFill/>
        </p:spPr>
        <p:txBody>
          <a:bodyPr wrap="square" rtlCol="0">
            <a:spAutoFit/>
          </a:bodyPr>
          <a:lstStyle/>
          <a:p>
            <a:r>
              <a:rPr lang="en-US" sz="1550" dirty="0">
                <a:latin typeface="Arial" panose="020B0604020202020204" pitchFamily="34" charset="0"/>
                <a:cs typeface="Arial" panose="020B0604020202020204" pitchFamily="34" charset="0"/>
              </a:rPr>
              <a:t>Paper 1: The Study of religions (Christianity and Islam) </a:t>
            </a:r>
          </a:p>
          <a:p>
            <a:r>
              <a:rPr lang="en-US" sz="1550" dirty="0">
                <a:latin typeface="Arial" panose="020B0604020202020204" pitchFamily="34" charset="0"/>
                <a:cs typeface="Arial" panose="020B0604020202020204" pitchFamily="34" charset="0"/>
              </a:rPr>
              <a:t>50% 1 hour 45 min exam</a:t>
            </a:r>
          </a:p>
          <a:p>
            <a:endParaRPr lang="en-US" sz="1550" dirty="0">
              <a:latin typeface="Arial" panose="020B0604020202020204" pitchFamily="34" charset="0"/>
              <a:cs typeface="Arial" panose="020B0604020202020204" pitchFamily="34" charset="0"/>
            </a:endParaRPr>
          </a:p>
          <a:p>
            <a:r>
              <a:rPr lang="en-US" sz="1550" dirty="0">
                <a:latin typeface="Arial" panose="020B0604020202020204" pitchFamily="34" charset="0"/>
                <a:cs typeface="Arial" panose="020B0604020202020204" pitchFamily="34" charset="0"/>
              </a:rPr>
              <a:t> Paper 2: Philosophical and ethical studies (Relationships, life, peace and conflict, crime and punishment) </a:t>
            </a:r>
          </a:p>
          <a:p>
            <a:r>
              <a:rPr lang="en-GB" sz="1550" dirty="0">
                <a:latin typeface="Arial" panose="020B0604020202020204" pitchFamily="34" charset="0"/>
                <a:cs typeface="Arial" panose="020B0604020202020204" pitchFamily="34" charset="0"/>
              </a:rPr>
              <a:t>50% 1 hour 45 min exam.</a:t>
            </a:r>
          </a:p>
        </p:txBody>
      </p:sp>
      <p:sp>
        <p:nvSpPr>
          <p:cNvPr id="22" name="TextBox 21"/>
          <p:cNvSpPr txBox="1"/>
          <p:nvPr/>
        </p:nvSpPr>
        <p:spPr>
          <a:xfrm>
            <a:off x="3912251" y="4620898"/>
            <a:ext cx="2681594" cy="830997"/>
          </a:xfrm>
          <a:prstGeom prst="rect">
            <a:avLst/>
          </a:prstGeom>
          <a:noFill/>
        </p:spPr>
        <p:txBody>
          <a:bodyPr wrap="square" rtlCol="0">
            <a:spAutoFit/>
          </a:bodyPr>
          <a:lstStyle/>
          <a:p>
            <a:r>
              <a:rPr lang="en-US" sz="1600" dirty="0"/>
              <a:t>If you have strong opinions and an open mind with a willingness to debate topics.</a:t>
            </a:r>
            <a:endParaRPr lang="en-GB" sz="1600" dirty="0"/>
          </a:p>
        </p:txBody>
      </p:sp>
      <p:sp>
        <p:nvSpPr>
          <p:cNvPr id="23" name="TextBox 22"/>
          <p:cNvSpPr txBox="1"/>
          <p:nvPr/>
        </p:nvSpPr>
        <p:spPr>
          <a:xfrm>
            <a:off x="3912251" y="5921563"/>
            <a:ext cx="2512857" cy="3108543"/>
          </a:xfrm>
          <a:prstGeom prst="rect">
            <a:avLst/>
          </a:prstGeom>
          <a:noFill/>
        </p:spPr>
        <p:txBody>
          <a:bodyPr wrap="square" rtlCol="0">
            <a:spAutoFit/>
          </a:bodyPr>
          <a:lstStyle/>
          <a:p>
            <a:r>
              <a:rPr lang="en-US" sz="1400" dirty="0"/>
              <a:t>Knowledge of other cultures and world religious beliefs can be useful in many jobs where you are working with the public or communities. These include counselling and social services, marketing, sales and advertising, catering and hospitality, leisure, sport and tourism, retail sales and customer services, education and training, medicine and nursing, and service sector roles.</a:t>
            </a:r>
            <a:endParaRPr lang="en-GB" sz="1400" dirty="0"/>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3754375" y="499407"/>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 </a:t>
            </a:r>
          </a:p>
          <a:p>
            <a:r>
              <a:rPr lang="en-GB" sz="2200" b="1" dirty="0">
                <a:ea typeface="+mj-lt"/>
                <a:cs typeface="+mj-lt"/>
              </a:rPr>
              <a:t>AQA A</a:t>
            </a:r>
            <a:endParaRPr lang="en-GB" sz="2200" dirty="0">
              <a:ea typeface="+mj-lt"/>
              <a:cs typeface="+mj-lt"/>
            </a:endParaRPr>
          </a:p>
          <a:p>
            <a:endParaRPr lang="en-GB" sz="2100" b="1" dirty="0">
              <a:cs typeface="Calibri Light"/>
            </a:endParaRPr>
          </a:p>
        </p:txBody>
      </p:sp>
      <p:pic>
        <p:nvPicPr>
          <p:cNvPr id="7" name="Picture 6">
            <a:extLst>
              <a:ext uri="{FF2B5EF4-FFF2-40B4-BE49-F238E27FC236}">
                <a16:creationId xmlns:a16="http://schemas.microsoft.com/office/drawing/2014/main" id="{5931D443-A9DB-4C5C-9ACD-7F239371B41B}"/>
              </a:ext>
            </a:extLst>
          </p:cNvPr>
          <p:cNvPicPr>
            <a:picLocks noChangeAspect="1"/>
          </p:cNvPicPr>
          <p:nvPr/>
        </p:nvPicPr>
        <p:blipFill rotWithShape="1">
          <a:blip r:embed="rId2"/>
          <a:srcRect l="31582"/>
          <a:stretch/>
        </p:blipFill>
        <p:spPr>
          <a:xfrm>
            <a:off x="1021532" y="6611306"/>
            <a:ext cx="1747991" cy="1729055"/>
          </a:xfrm>
          <a:prstGeom prst="rect">
            <a:avLst/>
          </a:prstGeom>
        </p:spPr>
      </p:pic>
    </p:spTree>
    <p:extLst>
      <p:ext uri="{BB962C8B-B14F-4D97-AF65-F5344CB8AC3E}">
        <p14:creationId xmlns:p14="http://schemas.microsoft.com/office/powerpoint/2010/main" val="183197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3"/>
          <p:cNvSpPr txBox="1">
            <a:spLocks/>
          </p:cNvSpPr>
          <p:nvPr/>
        </p:nvSpPr>
        <p:spPr>
          <a:xfrm>
            <a:off x="399806" y="476484"/>
            <a:ext cx="3398413" cy="4840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Sport Studies-RSL</a:t>
            </a:r>
            <a:endParaRPr lang="en-US" dirty="0"/>
          </a:p>
        </p:txBody>
      </p:sp>
      <p:sp>
        <p:nvSpPr>
          <p:cNvPr id="22" name="Text Placeholder 4"/>
          <p:cNvSpPr txBox="1">
            <a:spLocks/>
          </p:cNvSpPr>
          <p:nvPr/>
        </p:nvSpPr>
        <p:spPr>
          <a:xfrm>
            <a:off x="4255090" y="1324733"/>
            <a:ext cx="2186657" cy="499180"/>
          </a:xfrm>
          <a:prstGeom prst="rect">
            <a:avLst/>
          </a:prstGeom>
          <a:solidFill>
            <a:srgbClr val="FF0000"/>
          </a:solidFill>
          <a:ln>
            <a:solidFill>
              <a:srgbClr val="FF0000"/>
            </a:solidFill>
          </a:ln>
        </p:spPr>
        <p:txBody>
          <a:bodyPr anchor="ct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latin typeface="+mj-lt"/>
              </a:rPr>
              <a:t>How is the course assessed?</a:t>
            </a:r>
            <a:endParaRPr lang="en-GB" dirty="0">
              <a:solidFill>
                <a:schemeClr val="bg1"/>
              </a:solidFill>
              <a:latin typeface="+mj-lt"/>
            </a:endParaRPr>
          </a:p>
        </p:txBody>
      </p:sp>
      <p:sp>
        <p:nvSpPr>
          <p:cNvPr id="23" name="Content Placeholder 7"/>
          <p:cNvSpPr txBox="1">
            <a:spLocks/>
          </p:cNvSpPr>
          <p:nvPr/>
        </p:nvSpPr>
        <p:spPr>
          <a:xfrm>
            <a:off x="257249" y="3476308"/>
            <a:ext cx="3624030" cy="394514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ea typeface="+mn-lt"/>
                <a:cs typeface="+mn-lt"/>
              </a:rPr>
              <a:t>This qualifications compromises 4 units:</a:t>
            </a:r>
          </a:p>
          <a:p>
            <a:r>
              <a:rPr lang="en-US" sz="1400" dirty="0">
                <a:ea typeface="+mn-lt"/>
                <a:cs typeface="+mn-lt"/>
              </a:rPr>
              <a:t>Contemporary Issues in Sport - looking at issues affecting participation, promoting values, major sports events and NGBs. </a:t>
            </a:r>
          </a:p>
          <a:p>
            <a:r>
              <a:rPr lang="en-US" sz="1400" dirty="0">
                <a:ea typeface="+mn-lt"/>
                <a:cs typeface="+mn-lt"/>
              </a:rPr>
              <a:t>Developing Sports Skills  - participation in one individual and one team sport, officiating and performance analysis</a:t>
            </a:r>
          </a:p>
          <a:p>
            <a:r>
              <a:rPr lang="en-US" sz="1400" dirty="0">
                <a:ea typeface="+mn-lt"/>
                <a:cs typeface="+mn-lt"/>
              </a:rPr>
              <a:t>Sports Leadership – responsibilities, planning &amp; delivering sports activities, evaluating performance.</a:t>
            </a:r>
          </a:p>
          <a:p>
            <a:r>
              <a:rPr lang="en-US" sz="1400" dirty="0">
                <a:ea typeface="+mn-lt"/>
                <a:cs typeface="+mn-lt"/>
              </a:rPr>
              <a:t>Developing Knowledge and Skills in Outdoor Activities – different types of activities, the value of participating,  plan &amp; participate in activities.</a:t>
            </a:r>
          </a:p>
          <a:p>
            <a:pPr marL="0" indent="0">
              <a:buNone/>
            </a:pPr>
            <a:r>
              <a:rPr lang="en-US" sz="1400" dirty="0">
                <a:ea typeface="+mn-lt"/>
                <a:cs typeface="+mn-lt"/>
              </a:rPr>
              <a:t>This qualification </a:t>
            </a:r>
            <a:r>
              <a:rPr lang="en-US" sz="1400" dirty="0"/>
              <a:t>offers learners the chance to develop different types of skills through largely practical means</a:t>
            </a:r>
            <a:r>
              <a:rPr lang="en-US" sz="1400" dirty="0">
                <a:ea typeface="+mn-lt"/>
                <a:cs typeface="+mn-lt"/>
              </a:rPr>
              <a:t>. The course is also assessed at various points across the 2 years, rather than all at  the end.</a:t>
            </a:r>
          </a:p>
        </p:txBody>
      </p:sp>
      <p:sp>
        <p:nvSpPr>
          <p:cNvPr id="24" name="Text Placeholder 4"/>
          <p:cNvSpPr txBox="1">
            <a:spLocks/>
          </p:cNvSpPr>
          <p:nvPr/>
        </p:nvSpPr>
        <p:spPr>
          <a:xfrm>
            <a:off x="4255090" y="2801594"/>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25" name="Text Placeholder 4"/>
          <p:cNvSpPr txBox="1">
            <a:spLocks/>
          </p:cNvSpPr>
          <p:nvPr/>
        </p:nvSpPr>
        <p:spPr>
          <a:xfrm>
            <a:off x="4255091" y="457366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Post sixteen progression  routes.</a:t>
            </a:r>
          </a:p>
        </p:txBody>
      </p:sp>
      <p:sp>
        <p:nvSpPr>
          <p:cNvPr id="26" name="Content Placeholder 7"/>
          <p:cNvSpPr txBox="1">
            <a:spLocks/>
          </p:cNvSpPr>
          <p:nvPr/>
        </p:nvSpPr>
        <p:spPr>
          <a:xfrm>
            <a:off x="247723" y="940427"/>
            <a:ext cx="3633556"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The Cambridge Nationals in Sport Studies gives learners the opportunity to apply theoretical knowledge about different types of sport and physical activity, skills development and sports leadership to their own practical performance.</a:t>
            </a:r>
          </a:p>
          <a:p>
            <a:pPr marL="0" indent="0">
              <a:buNone/>
            </a:pPr>
            <a:r>
              <a:rPr lang="en-US" sz="1400" dirty="0"/>
              <a:t> They will learn about contemporary issues in sport such as funding, participation, ethics and role models, and sport and the media. Learners will develop an appreciation of the importance of sport locally and nationally, different ways of being involved in sport and of how this shapes the sports industry.</a:t>
            </a:r>
            <a:endParaRPr lang="en-US" sz="1400" dirty="0">
              <a:ea typeface="+mn-lt"/>
              <a:cs typeface="+mn-lt"/>
            </a:endParaRPr>
          </a:p>
        </p:txBody>
      </p:sp>
      <p:cxnSp>
        <p:nvCxnSpPr>
          <p:cNvPr id="27" name="Straight Connector 26"/>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55526" y="1910600"/>
            <a:ext cx="2186657" cy="830997"/>
          </a:xfrm>
          <a:prstGeom prst="rect">
            <a:avLst/>
          </a:prstGeom>
          <a:noFill/>
        </p:spPr>
        <p:txBody>
          <a:bodyPr wrap="square" rtlCol="0" anchor="t">
            <a:spAutoFit/>
          </a:bodyPr>
          <a:lstStyle/>
          <a:p>
            <a:r>
              <a:rPr lang="en-US" sz="1200" dirty="0">
                <a:cs typeface="Calibri"/>
              </a:rPr>
              <a:t>25% external assessment – 1 hour exam, 60 marks</a:t>
            </a:r>
          </a:p>
          <a:p>
            <a:r>
              <a:rPr lang="en-US" sz="1200" dirty="0">
                <a:cs typeface="Calibri"/>
              </a:rPr>
              <a:t>75% internal assessment – 3 units 60 marks each</a:t>
            </a:r>
          </a:p>
        </p:txBody>
      </p:sp>
      <p:sp>
        <p:nvSpPr>
          <p:cNvPr id="29" name="TextBox 28"/>
          <p:cNvSpPr txBox="1"/>
          <p:nvPr/>
        </p:nvSpPr>
        <p:spPr>
          <a:xfrm>
            <a:off x="4255529" y="3221256"/>
            <a:ext cx="2186657" cy="830997"/>
          </a:xfrm>
          <a:prstGeom prst="rect">
            <a:avLst/>
          </a:prstGeom>
          <a:noFill/>
        </p:spPr>
        <p:txBody>
          <a:bodyPr wrap="square" rtlCol="0" anchor="t">
            <a:spAutoFit/>
          </a:bodyPr>
          <a:lstStyle/>
          <a:p>
            <a:r>
              <a:rPr lang="en-US" sz="1200" dirty="0">
                <a:ea typeface="+mn-lt"/>
                <a:cs typeface="+mn-lt"/>
              </a:rPr>
              <a:t>The qualification will appeal to learners who wish to pursue a career in the sport and leisure industry</a:t>
            </a:r>
          </a:p>
        </p:txBody>
      </p:sp>
      <p:sp>
        <p:nvSpPr>
          <p:cNvPr id="30" name="TextBox 29"/>
          <p:cNvSpPr txBox="1"/>
          <p:nvPr/>
        </p:nvSpPr>
        <p:spPr>
          <a:xfrm>
            <a:off x="4255524" y="5159145"/>
            <a:ext cx="2186661" cy="2492990"/>
          </a:xfrm>
          <a:prstGeom prst="rect">
            <a:avLst/>
          </a:prstGeom>
          <a:noFill/>
        </p:spPr>
        <p:txBody>
          <a:bodyPr wrap="square" rtlCol="0" anchor="t">
            <a:spAutoFit/>
          </a:bodyPr>
          <a:lstStyle/>
          <a:p>
            <a:pPr marL="213995" indent="-213995">
              <a:buFont typeface="Arial" panose="020B0604020202020204" pitchFamily="34" charset="0"/>
              <a:buChar char="•"/>
            </a:pPr>
            <a:r>
              <a:rPr lang="en-GB" sz="1200" dirty="0">
                <a:cs typeface="Calibri"/>
              </a:rPr>
              <a:t>As Level or A Level PE</a:t>
            </a:r>
          </a:p>
          <a:p>
            <a:pPr marL="213995" indent="-213995">
              <a:buFont typeface="Arial" panose="020B0604020202020204" pitchFamily="34" charset="0"/>
              <a:buChar char="•"/>
            </a:pPr>
            <a:r>
              <a:rPr lang="en-GB" sz="1200" dirty="0">
                <a:cs typeface="Calibri"/>
              </a:rPr>
              <a:t>Level 3 Applied General Qualifications, such as Sport Studies or Sports Science.</a:t>
            </a:r>
          </a:p>
          <a:p>
            <a:pPr marL="213995" indent="-213995">
              <a:buFont typeface="Arial" panose="020B0604020202020204" pitchFamily="34" charset="0"/>
              <a:buChar char="•"/>
            </a:pPr>
            <a:r>
              <a:rPr lang="en-GB" sz="1200" dirty="0">
                <a:cs typeface="Calibri"/>
              </a:rPr>
              <a:t>Level 3 Technical Level Qualifications, such as Personal Training, Fitness Services, or Exercise Science.</a:t>
            </a:r>
          </a:p>
          <a:p>
            <a:pPr marL="213995" indent="-213995">
              <a:buFont typeface="Arial" panose="020B0604020202020204" pitchFamily="34" charset="0"/>
              <a:buChar char="•"/>
            </a:pPr>
            <a:r>
              <a:rPr lang="en-GB" sz="1200" dirty="0">
                <a:cs typeface="Calibri"/>
              </a:rPr>
              <a:t>Apprenticeships, such as health assistants, Fitness instructors, or personal trainers</a:t>
            </a:r>
          </a:p>
          <a:p>
            <a:endParaRPr lang="en-GB" sz="1200" dirty="0">
              <a:cs typeface="Calibri"/>
            </a:endParaRPr>
          </a:p>
        </p:txBody>
      </p:sp>
      <p:sp>
        <p:nvSpPr>
          <p:cNvPr id="31" name="TextBox 30"/>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32"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33" name="Title 3">
            <a:extLst>
              <a:ext uri="{FF2B5EF4-FFF2-40B4-BE49-F238E27FC236}">
                <a16:creationId xmlns:a16="http://schemas.microsoft.com/office/drawing/2014/main" id="{2FD7E8EA-B6F3-4D42-B77A-E6EA69BB7757}"/>
              </a:ext>
            </a:extLst>
          </p:cNvPr>
          <p:cNvSpPr txBox="1">
            <a:spLocks/>
          </p:cNvSpPr>
          <p:nvPr/>
        </p:nvSpPr>
        <p:spPr>
          <a:xfrm>
            <a:off x="4026830" y="531560"/>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OCR</a:t>
            </a:r>
          </a:p>
          <a:p>
            <a:endParaRPr lang="en-GB" sz="2100" b="1" dirty="0">
              <a:cs typeface="Calibri Light"/>
            </a:endParaRPr>
          </a:p>
        </p:txBody>
      </p:sp>
      <p:sp>
        <p:nvSpPr>
          <p:cNvPr id="2" name="AutoShape 2" descr="Image result for sport stud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1218801" y="7351461"/>
            <a:ext cx="1876079" cy="1316055"/>
          </a:xfrm>
          <a:prstGeom prst="rect">
            <a:avLst/>
          </a:prstGeom>
        </p:spPr>
      </p:pic>
    </p:spTree>
    <p:extLst>
      <p:ext uri="{BB962C8B-B14F-4D97-AF65-F5344CB8AC3E}">
        <p14:creationId xmlns:p14="http://schemas.microsoft.com/office/powerpoint/2010/main" val="2287849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91DB32C-A94C-494C-9866-4A3F00E5B57E}"/>
              </a:ext>
            </a:extLst>
          </p:cNvPr>
          <p:cNvPicPr>
            <a:picLocks noChangeAspect="1"/>
          </p:cNvPicPr>
          <p:nvPr/>
        </p:nvPicPr>
        <p:blipFill>
          <a:blip r:embed="rId2"/>
          <a:stretch>
            <a:fillRect/>
          </a:stretch>
        </p:blipFill>
        <p:spPr>
          <a:xfrm>
            <a:off x="321709" y="5262821"/>
            <a:ext cx="3270471" cy="1847921"/>
          </a:xfrm>
          <a:prstGeom prst="rect">
            <a:avLst/>
          </a:prstGeom>
        </p:spPr>
      </p:pic>
      <p:sp>
        <p:nvSpPr>
          <p:cNvPr id="4" name="Title 3"/>
          <p:cNvSpPr>
            <a:spLocks noGrp="1"/>
          </p:cNvSpPr>
          <p:nvPr>
            <p:ph type="title"/>
          </p:nvPr>
        </p:nvSpPr>
        <p:spPr>
          <a:xfrm>
            <a:off x="798985" y="282205"/>
            <a:ext cx="3398413" cy="484012"/>
          </a:xfrm>
        </p:spPr>
        <p:txBody>
          <a:bodyPr>
            <a:noAutofit/>
          </a:bodyPr>
          <a:lstStyle/>
          <a:p>
            <a:r>
              <a:rPr lang="en-GB" sz="2200" b="1" dirty="0"/>
              <a:t>Sociology-GCSE </a:t>
            </a:r>
            <a:endParaRPr lang="en-US" dirty="0"/>
          </a:p>
        </p:txBody>
      </p:sp>
      <p:sp>
        <p:nvSpPr>
          <p:cNvPr id="5" name="Text Placeholder 4"/>
          <p:cNvSpPr>
            <a:spLocks noGrp="1"/>
          </p:cNvSpPr>
          <p:nvPr>
            <p:ph type="body" idx="1"/>
          </p:nvPr>
        </p:nvSpPr>
        <p:spPr>
          <a:xfrm>
            <a:off x="3980228" y="916467"/>
            <a:ext cx="2186657" cy="499180"/>
          </a:xfrm>
          <a:solidFill>
            <a:srgbClr val="FF0000"/>
          </a:solidFill>
          <a:ln>
            <a:solidFill>
              <a:srgbClr val="FF0000"/>
            </a:solidFill>
          </a:ln>
        </p:spPr>
        <p:txBody>
          <a:bodyPr anchor="ctr">
            <a:normAutofit fontScale="92500" lnSpcReduction="20000"/>
          </a:bodyPr>
          <a:lstStyle/>
          <a:p>
            <a:r>
              <a:rPr lang="en-GB" dirty="0">
                <a:solidFill>
                  <a:schemeClr val="bg1"/>
                </a:solidFill>
                <a:latin typeface="+mj-lt"/>
              </a:rPr>
              <a:t>How is the course assessed?</a:t>
            </a:r>
          </a:p>
        </p:txBody>
      </p:sp>
      <p:sp>
        <p:nvSpPr>
          <p:cNvPr id="10" name="Text Placeholder 4"/>
          <p:cNvSpPr txBox="1">
            <a:spLocks/>
          </p:cNvSpPr>
          <p:nvPr/>
        </p:nvSpPr>
        <p:spPr>
          <a:xfrm>
            <a:off x="3980228" y="4141466"/>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Suitable candidates?</a:t>
            </a:r>
          </a:p>
        </p:txBody>
      </p:sp>
      <p:sp>
        <p:nvSpPr>
          <p:cNvPr id="11" name="Text Placeholder 4"/>
          <p:cNvSpPr txBox="1">
            <a:spLocks/>
          </p:cNvSpPr>
          <p:nvPr/>
        </p:nvSpPr>
        <p:spPr>
          <a:xfrm>
            <a:off x="3980228" y="553985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73178" y="916467"/>
            <a:ext cx="3367535" cy="5069391"/>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t>Sociology is the study of human behavior and social structures. The discipline encourages students to explore why humans think and act the way they do. Whilst considering what external factors shape they way we live. The sociological imagination also encourages skepticism, questioning how we should research human behavior. The course will ask question such as: What is the role of the education? Why do people commit crimes? Is inequality inevitable?</a:t>
            </a:r>
            <a:endParaRPr lang="en-US" sz="1400" dirty="0">
              <a:cs typeface="Calibri"/>
            </a:endParaRPr>
          </a:p>
          <a:p>
            <a:pPr marL="0" indent="0">
              <a:buNone/>
            </a:pPr>
            <a:r>
              <a:rPr lang="en-US" sz="1400" dirty="0"/>
              <a:t>Broad based skills included are: </a:t>
            </a:r>
            <a:endParaRPr lang="en-US" sz="1400" dirty="0">
              <a:cs typeface="Calibri"/>
            </a:endParaRPr>
          </a:p>
          <a:p>
            <a:pPr marL="0" indent="0">
              <a:buNone/>
            </a:pPr>
            <a:r>
              <a:rPr lang="en-US" sz="1400" dirty="0"/>
              <a:t>Listening skills            </a:t>
            </a:r>
            <a:r>
              <a:rPr lang="en-US" sz="1400" dirty="0">
                <a:cs typeface="Calibri"/>
              </a:rPr>
              <a:t>Reading skills</a:t>
            </a:r>
            <a:endParaRPr lang="en-US" sz="1400" dirty="0"/>
          </a:p>
          <a:p>
            <a:pPr marL="0" indent="0">
              <a:buNone/>
            </a:pPr>
            <a:r>
              <a:rPr lang="en-US" sz="1400" dirty="0"/>
              <a:t>Analysis skills             </a:t>
            </a:r>
            <a:r>
              <a:rPr lang="en-US" sz="1400" dirty="0">
                <a:cs typeface="Calibri"/>
              </a:rPr>
              <a:t>Writing skills </a:t>
            </a:r>
            <a:endParaRPr lang="en-US" sz="1400" dirty="0"/>
          </a:p>
          <a:p>
            <a:pPr marL="0" indent="0">
              <a:buNone/>
            </a:pPr>
            <a:r>
              <a:rPr lang="en-US" sz="1400" dirty="0"/>
              <a:t>Judgment skills          Evaluative skills</a:t>
            </a:r>
            <a:endParaRPr lang="en-US" sz="1600" dirty="0"/>
          </a:p>
        </p:txBody>
      </p:sp>
      <p:cxnSp>
        <p:nvCxnSpPr>
          <p:cNvPr id="3" name="Straight Connector 2"/>
          <p:cNvCxnSpPr/>
          <p:nvPr/>
        </p:nvCxnSpPr>
        <p:spPr>
          <a:xfrm>
            <a:off x="3766055" y="1160050"/>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40919" y="1415647"/>
            <a:ext cx="2842328" cy="3262432"/>
          </a:xfrm>
          <a:prstGeom prst="rect">
            <a:avLst/>
          </a:prstGeom>
          <a:noFill/>
        </p:spPr>
        <p:txBody>
          <a:bodyPr wrap="square" rtlCol="0">
            <a:spAutoFit/>
          </a:bodyPr>
          <a:lstStyle/>
          <a:p>
            <a:r>
              <a:rPr lang="en-US" sz="1600" b="1" u="sng" dirty="0"/>
              <a:t>PAPER 1 (50% of the GCSE): </a:t>
            </a:r>
          </a:p>
          <a:p>
            <a:pPr marL="285750" indent="-285750" fontAlgn="base">
              <a:buFont typeface="Arial" panose="020B0604020202020204" pitchFamily="34" charset="0"/>
              <a:buChar char="•"/>
            </a:pPr>
            <a:r>
              <a:rPr lang="en-US" sz="1400" dirty="0"/>
              <a:t>The sociology of families</a:t>
            </a:r>
          </a:p>
          <a:p>
            <a:pPr marL="285750" indent="-285750" fontAlgn="base">
              <a:buFont typeface="Arial" panose="020B0604020202020204" pitchFamily="34" charset="0"/>
              <a:buChar char="•"/>
            </a:pPr>
            <a:r>
              <a:rPr lang="en-US" sz="1400" dirty="0"/>
              <a:t>The sociology of education</a:t>
            </a:r>
          </a:p>
          <a:p>
            <a:pPr marL="285750" indent="-285750" fontAlgn="base">
              <a:buFont typeface="Arial" panose="020B0604020202020204" pitchFamily="34" charset="0"/>
              <a:buChar char="•"/>
            </a:pPr>
            <a:r>
              <a:rPr lang="en-US" sz="1400" dirty="0"/>
              <a:t>Relevant areas of social theory and methodology</a:t>
            </a:r>
          </a:p>
          <a:p>
            <a:r>
              <a:rPr lang="en-US" sz="1600" b="1" u="sng" dirty="0"/>
              <a:t>PAPER 2 (50% of the GCSE):</a:t>
            </a:r>
          </a:p>
          <a:p>
            <a:pPr marL="285750" indent="-285750" fontAlgn="base">
              <a:buFont typeface="Arial" panose="020B0604020202020204" pitchFamily="34" charset="0"/>
              <a:buChar char="•"/>
            </a:pPr>
            <a:r>
              <a:rPr lang="en-US" sz="1400" dirty="0"/>
              <a:t>The sociology of crime and deviance</a:t>
            </a:r>
          </a:p>
          <a:p>
            <a:pPr marL="285750" indent="-285750" fontAlgn="base">
              <a:buFont typeface="Arial" panose="020B0604020202020204" pitchFamily="34" charset="0"/>
              <a:buChar char="•"/>
            </a:pPr>
            <a:r>
              <a:rPr lang="en-US" sz="1400" dirty="0"/>
              <a:t>The sociology of social stratification</a:t>
            </a:r>
          </a:p>
          <a:p>
            <a:pPr marL="285750" indent="-285750" fontAlgn="base">
              <a:buFont typeface="Arial" panose="020B0604020202020204" pitchFamily="34" charset="0"/>
              <a:buChar char="•"/>
            </a:pPr>
            <a:r>
              <a:rPr lang="en-US" sz="1400" dirty="0"/>
              <a:t>Relevant areas of social theory and methodology</a:t>
            </a:r>
          </a:p>
          <a:p>
            <a:endParaRPr lang="en-US" sz="1400" dirty="0">
              <a:latin typeface="+mj-lt"/>
            </a:endParaRPr>
          </a:p>
          <a:p>
            <a:pPr marL="214307" indent="-214307">
              <a:buFont typeface="Arial" panose="020B0604020202020204" pitchFamily="34" charset="0"/>
              <a:buChar char="•"/>
            </a:pPr>
            <a:endParaRPr lang="en-GB" sz="1200" dirty="0"/>
          </a:p>
        </p:txBody>
      </p:sp>
      <p:sp>
        <p:nvSpPr>
          <p:cNvPr id="22" name="TextBox 21"/>
          <p:cNvSpPr txBox="1"/>
          <p:nvPr/>
        </p:nvSpPr>
        <p:spPr>
          <a:xfrm>
            <a:off x="3912251" y="4620898"/>
            <a:ext cx="2681594" cy="738664"/>
          </a:xfrm>
          <a:prstGeom prst="rect">
            <a:avLst/>
          </a:prstGeom>
          <a:noFill/>
        </p:spPr>
        <p:txBody>
          <a:bodyPr wrap="square" rtlCol="0">
            <a:spAutoFit/>
          </a:bodyPr>
          <a:lstStyle/>
          <a:p>
            <a:r>
              <a:rPr lang="en-US" sz="1400" dirty="0"/>
              <a:t>If you  love debating and  have a inquisitive mind, then this is the course for you.</a:t>
            </a:r>
            <a:endParaRPr lang="en-GB" sz="1400" dirty="0"/>
          </a:p>
        </p:txBody>
      </p:sp>
      <p:sp>
        <p:nvSpPr>
          <p:cNvPr id="23" name="TextBox 22"/>
          <p:cNvSpPr txBox="1"/>
          <p:nvPr/>
        </p:nvSpPr>
        <p:spPr>
          <a:xfrm>
            <a:off x="3912251" y="5840813"/>
            <a:ext cx="2512857" cy="2893100"/>
          </a:xfrm>
          <a:prstGeom prst="rect">
            <a:avLst/>
          </a:prstGeom>
          <a:noFill/>
        </p:spPr>
        <p:txBody>
          <a:bodyPr wrap="square" rtlCol="0">
            <a:spAutoFit/>
          </a:bodyPr>
          <a:lstStyle/>
          <a:p>
            <a:endParaRPr lang="en-US" sz="1400" dirty="0"/>
          </a:p>
          <a:p>
            <a:pPr algn="just"/>
            <a:r>
              <a:rPr lang="en-US" sz="1400" dirty="0"/>
              <a:t>Academically Sociology is linked to other subjects such as Psychology, Criminology, Religious Studies, History, Economics and Politics to name but a few.</a:t>
            </a:r>
          </a:p>
          <a:p>
            <a:pPr algn="just"/>
            <a:endParaRPr lang="en-US" sz="1400" dirty="0"/>
          </a:p>
          <a:p>
            <a:pPr algn="just"/>
            <a:r>
              <a:rPr lang="en-US" sz="1400" dirty="0"/>
              <a:t>Career options after studying Sociology are: Journalism • Law • Business • Politics • Police </a:t>
            </a:r>
          </a:p>
          <a:p>
            <a:pPr algn="just"/>
            <a:r>
              <a:rPr lang="en-US" sz="1400" dirty="0"/>
              <a:t>• Marketing • Teaching. • Social Care.</a:t>
            </a:r>
            <a:endParaRPr lang="en-GB" sz="1400" dirty="0"/>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3754375" y="499407"/>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 </a:t>
            </a:r>
          </a:p>
          <a:p>
            <a:r>
              <a:rPr lang="en-GB" sz="2200" b="1" dirty="0">
                <a:ea typeface="+mj-lt"/>
                <a:cs typeface="+mj-lt"/>
              </a:rPr>
              <a:t>AQA</a:t>
            </a:r>
            <a:endParaRPr lang="en-GB" sz="2200" dirty="0">
              <a:ea typeface="+mj-lt"/>
              <a:cs typeface="+mj-lt"/>
            </a:endParaRPr>
          </a:p>
          <a:p>
            <a:endParaRPr lang="en-GB" sz="2100" b="1" dirty="0">
              <a:cs typeface="Calibri Light"/>
            </a:endParaRPr>
          </a:p>
        </p:txBody>
      </p:sp>
    </p:spTree>
    <p:extLst>
      <p:ext uri="{BB962C8B-B14F-4D97-AF65-F5344CB8AC3E}">
        <p14:creationId xmlns:p14="http://schemas.microsoft.com/office/powerpoint/2010/main" val="156384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title"/>
          </p:nvPr>
        </p:nvSpPr>
        <p:spPr>
          <a:xfrm>
            <a:off x="466900" y="113894"/>
            <a:ext cx="5915025" cy="1767417"/>
          </a:xfrm>
        </p:spPr>
        <p:txBody>
          <a:bodyPr/>
          <a:lstStyle/>
          <a:p>
            <a:pPr algn="ctr"/>
            <a:r>
              <a:rPr lang="en-GB" dirty="0"/>
              <a:t>Option Pathways </a:t>
            </a:r>
          </a:p>
        </p:txBody>
      </p:sp>
      <p:sp>
        <p:nvSpPr>
          <p:cNvPr id="3" name="TextBox 2">
            <a:extLst>
              <a:ext uri="{FF2B5EF4-FFF2-40B4-BE49-F238E27FC236}">
                <a16:creationId xmlns:a16="http://schemas.microsoft.com/office/drawing/2014/main" id="{DCE42CF2-2849-4FBA-AF97-938D14BB15A2}"/>
              </a:ext>
            </a:extLst>
          </p:cNvPr>
          <p:cNvSpPr txBox="1"/>
          <p:nvPr/>
        </p:nvSpPr>
        <p:spPr>
          <a:xfrm>
            <a:off x="466900" y="4572000"/>
            <a:ext cx="60467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Students in the Believe Option Block must select at least one subject from French or history or geography.</a:t>
            </a:r>
          </a:p>
          <a:p>
            <a:endParaRPr lang="en-US" sz="1200" dirty="0">
              <a:ea typeface="+mn-lt"/>
              <a:cs typeface="+mn-lt"/>
            </a:endParaRPr>
          </a:p>
        </p:txBody>
      </p:sp>
      <p:graphicFrame>
        <p:nvGraphicFramePr>
          <p:cNvPr id="11" name="Table 10">
            <a:extLst>
              <a:ext uri="{FF2B5EF4-FFF2-40B4-BE49-F238E27FC236}">
                <a16:creationId xmlns:a16="http://schemas.microsoft.com/office/drawing/2014/main" id="{C5BF606D-4B6A-433E-9AAC-3030381A1A80}"/>
              </a:ext>
            </a:extLst>
          </p:cNvPr>
          <p:cNvGraphicFramePr>
            <a:graphicFrameLocks noGrp="1"/>
          </p:cNvGraphicFramePr>
          <p:nvPr>
            <p:extLst>
              <p:ext uri="{D42A27DB-BD31-4B8C-83A1-F6EECF244321}">
                <p14:modId xmlns:p14="http://schemas.microsoft.com/office/powerpoint/2010/main" val="3149752719"/>
              </p:ext>
            </p:extLst>
          </p:nvPr>
        </p:nvGraphicFramePr>
        <p:xfrm>
          <a:off x="466901" y="1929273"/>
          <a:ext cx="5915024" cy="2335396"/>
        </p:xfrm>
        <a:graphic>
          <a:graphicData uri="http://schemas.openxmlformats.org/drawingml/2006/table">
            <a:tbl>
              <a:tblPr>
                <a:tableStyleId>{5C22544A-7EE6-4342-B048-85BDC9FD1C3A}</a:tableStyleId>
              </a:tblPr>
              <a:tblGrid>
                <a:gridCol w="626357">
                  <a:extLst>
                    <a:ext uri="{9D8B030D-6E8A-4147-A177-3AD203B41FA5}">
                      <a16:colId xmlns:a16="http://schemas.microsoft.com/office/drawing/2014/main" val="2203781873"/>
                    </a:ext>
                  </a:extLst>
                </a:gridCol>
                <a:gridCol w="2035132">
                  <a:extLst>
                    <a:ext uri="{9D8B030D-6E8A-4147-A177-3AD203B41FA5}">
                      <a16:colId xmlns:a16="http://schemas.microsoft.com/office/drawing/2014/main" val="24060413"/>
                    </a:ext>
                  </a:extLst>
                </a:gridCol>
                <a:gridCol w="1753963">
                  <a:extLst>
                    <a:ext uri="{9D8B030D-6E8A-4147-A177-3AD203B41FA5}">
                      <a16:colId xmlns:a16="http://schemas.microsoft.com/office/drawing/2014/main" val="3886819461"/>
                    </a:ext>
                  </a:extLst>
                </a:gridCol>
                <a:gridCol w="1499572">
                  <a:extLst>
                    <a:ext uri="{9D8B030D-6E8A-4147-A177-3AD203B41FA5}">
                      <a16:colId xmlns:a16="http://schemas.microsoft.com/office/drawing/2014/main" val="1816009901"/>
                    </a:ext>
                  </a:extLst>
                </a:gridCol>
              </a:tblGrid>
              <a:tr h="248985">
                <a:tc>
                  <a:txBody>
                    <a:bodyPr/>
                    <a:lstStyle/>
                    <a:p>
                      <a:pPr algn="l" fontAlgn="b"/>
                      <a:r>
                        <a:rPr lang="en-GB" sz="1100" u="none" strike="noStrike" dirty="0">
                          <a:effectLst/>
                        </a:rPr>
                        <a:t>Pathway</a:t>
                      </a:r>
                      <a:endParaRPr lang="en-GB" sz="11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GB" sz="1100" u="none" strike="noStrike" dirty="0">
                          <a:effectLst/>
                        </a:rPr>
                        <a:t>Option Choices</a:t>
                      </a:r>
                      <a:endParaRPr lang="en-GB"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24102424"/>
                  </a:ext>
                </a:extLst>
              </a:tr>
              <a:tr h="2086411">
                <a:tc>
                  <a:txBody>
                    <a:bodyPr/>
                    <a:lstStyle/>
                    <a:p>
                      <a:pPr algn="ctr" fontAlgn="ctr"/>
                      <a:r>
                        <a:rPr lang="en-GB" sz="1100" u="none" strike="noStrike" dirty="0">
                          <a:effectLst/>
                        </a:rPr>
                        <a:t>Believe</a:t>
                      </a:r>
                      <a:endParaRPr lang="en-GB" sz="1100" b="0" i="0" u="none" strike="noStrike" dirty="0">
                        <a:solidFill>
                          <a:srgbClr val="000000"/>
                        </a:solidFill>
                        <a:effectLst/>
                        <a:latin typeface="Calibri" panose="020F0502020204030204" pitchFamily="34" charset="0"/>
                      </a:endParaRPr>
                    </a:p>
                  </a:txBody>
                  <a:tcPr marL="9525" marR="9525" marT="9525" marB="0" vert="vert270" anchor="ctr"/>
                </a:tc>
                <a:tc>
                  <a:txBody>
                    <a:bodyPr/>
                    <a:lstStyle/>
                    <a:p>
                      <a:pPr algn="ctr" fontAlgn="b"/>
                      <a:r>
                        <a:rPr lang="en-GB" sz="1100" b="0" i="0" u="none" strike="noStrike" dirty="0">
                          <a:solidFill>
                            <a:srgbClr val="000000"/>
                          </a:solidFill>
                          <a:effectLst/>
                          <a:latin typeface="Calibri" panose="020F0502020204030204" pitchFamily="34" charset="0"/>
                        </a:rPr>
                        <a:t>Pick One From:</a:t>
                      </a:r>
                    </a:p>
                    <a:p>
                      <a:pPr marL="171450" indent="-171450" algn="l" fontAlgn="b">
                        <a:buFont typeface="Arial" panose="020B0604020202020204" pitchFamily="34" charset="0"/>
                        <a:buChar char="•"/>
                      </a:pPr>
                      <a:r>
                        <a:rPr lang="en-GB" sz="1100" b="0" i="0" u="none" strike="noStrike" dirty="0">
                          <a:solidFill>
                            <a:srgbClr val="000000"/>
                          </a:solidFill>
                          <a:effectLst/>
                          <a:highlight>
                            <a:srgbClr val="FFFF00"/>
                          </a:highlight>
                          <a:latin typeface="Calibri" panose="020F0502020204030204" pitchFamily="34" charset="0"/>
                        </a:rPr>
                        <a:t>History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Photography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Child Development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Music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Hospitality &amp; Catering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Creative </a:t>
                      </a:r>
                      <a:r>
                        <a:rPr lang="en-GB" sz="1100" b="0" i="0" u="none" strike="noStrike" dirty="0" err="1">
                          <a:solidFill>
                            <a:srgbClr val="000000"/>
                          </a:solidFill>
                          <a:effectLst/>
                          <a:latin typeface="Calibri" panose="020F0502020204030204" pitchFamily="34" charset="0"/>
                        </a:rPr>
                        <a:t>iMedia</a:t>
                      </a:r>
                      <a:r>
                        <a:rPr lang="en-GB" sz="1100" b="0" i="0" u="none" strike="noStrike" dirty="0">
                          <a:solidFill>
                            <a:srgbClr val="000000"/>
                          </a:solidFill>
                          <a:effectLst/>
                          <a:latin typeface="Calibri" panose="020F0502020204030204" pitchFamily="34" charset="0"/>
                        </a:rPr>
                        <a:t> VOC </a:t>
                      </a: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Pick One From:</a:t>
                      </a:r>
                    </a:p>
                    <a:p>
                      <a:pPr marL="171450" indent="-171450" algn="l" fontAlgn="b">
                        <a:buFont typeface="Arial" panose="020B0604020202020204" pitchFamily="34" charset="0"/>
                        <a:buChar char="•"/>
                      </a:pPr>
                      <a:r>
                        <a:rPr lang="en-GB" sz="1100" b="0" i="0" u="none" strike="noStrike" dirty="0">
                          <a:solidFill>
                            <a:srgbClr val="000000"/>
                          </a:solidFill>
                          <a:effectLst/>
                          <a:highlight>
                            <a:srgbClr val="FFFF00"/>
                          </a:highlight>
                          <a:latin typeface="Calibri" panose="020F0502020204030204" pitchFamily="34" charset="0"/>
                        </a:rPr>
                        <a:t>Geography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Sociology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Art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Engineering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Performing Arts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Sport Studies VOC</a:t>
                      </a: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Pick One From:</a:t>
                      </a:r>
                    </a:p>
                    <a:p>
                      <a:pPr marL="171450" indent="-171450" algn="l" fontAlgn="b">
                        <a:buFont typeface="Arial" panose="020B0604020202020204" pitchFamily="34" charset="0"/>
                        <a:buChar char="•"/>
                      </a:pPr>
                      <a:r>
                        <a:rPr lang="en-GB" sz="1100" b="0" i="0" u="none" strike="noStrike" dirty="0">
                          <a:solidFill>
                            <a:srgbClr val="000000"/>
                          </a:solidFill>
                          <a:effectLst/>
                          <a:highlight>
                            <a:srgbClr val="FFFF00"/>
                          </a:highlight>
                          <a:latin typeface="Calibri" panose="020F0502020204030204" pitchFamily="34" charset="0"/>
                        </a:rPr>
                        <a:t>French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Dance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Child Development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RE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Art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Business Studies VOC</a:t>
                      </a: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5427260"/>
                  </a:ext>
                </a:extLst>
              </a:tr>
            </a:tbl>
          </a:graphicData>
        </a:graphic>
      </p:graphicFrame>
      <p:graphicFrame>
        <p:nvGraphicFramePr>
          <p:cNvPr id="12" name="Table 11">
            <a:extLst>
              <a:ext uri="{FF2B5EF4-FFF2-40B4-BE49-F238E27FC236}">
                <a16:creationId xmlns:a16="http://schemas.microsoft.com/office/drawing/2014/main" id="{252066EA-E7A3-4D89-845D-4369C0922F9E}"/>
              </a:ext>
            </a:extLst>
          </p:cNvPr>
          <p:cNvGraphicFramePr>
            <a:graphicFrameLocks noGrp="1"/>
          </p:cNvGraphicFramePr>
          <p:nvPr>
            <p:extLst>
              <p:ext uri="{D42A27DB-BD31-4B8C-83A1-F6EECF244321}">
                <p14:modId xmlns:p14="http://schemas.microsoft.com/office/powerpoint/2010/main" val="2120371326"/>
              </p:ext>
            </p:extLst>
          </p:nvPr>
        </p:nvGraphicFramePr>
        <p:xfrm>
          <a:off x="476076" y="5218331"/>
          <a:ext cx="5915024" cy="2335396"/>
        </p:xfrm>
        <a:graphic>
          <a:graphicData uri="http://schemas.openxmlformats.org/drawingml/2006/table">
            <a:tbl>
              <a:tblPr>
                <a:tableStyleId>{5C22544A-7EE6-4342-B048-85BDC9FD1C3A}</a:tableStyleId>
              </a:tblPr>
              <a:tblGrid>
                <a:gridCol w="626357">
                  <a:extLst>
                    <a:ext uri="{9D8B030D-6E8A-4147-A177-3AD203B41FA5}">
                      <a16:colId xmlns:a16="http://schemas.microsoft.com/office/drawing/2014/main" val="1879469498"/>
                    </a:ext>
                  </a:extLst>
                </a:gridCol>
                <a:gridCol w="2035132">
                  <a:extLst>
                    <a:ext uri="{9D8B030D-6E8A-4147-A177-3AD203B41FA5}">
                      <a16:colId xmlns:a16="http://schemas.microsoft.com/office/drawing/2014/main" val="3964838002"/>
                    </a:ext>
                  </a:extLst>
                </a:gridCol>
                <a:gridCol w="1753963">
                  <a:extLst>
                    <a:ext uri="{9D8B030D-6E8A-4147-A177-3AD203B41FA5}">
                      <a16:colId xmlns:a16="http://schemas.microsoft.com/office/drawing/2014/main" val="1237057052"/>
                    </a:ext>
                  </a:extLst>
                </a:gridCol>
                <a:gridCol w="1499572">
                  <a:extLst>
                    <a:ext uri="{9D8B030D-6E8A-4147-A177-3AD203B41FA5}">
                      <a16:colId xmlns:a16="http://schemas.microsoft.com/office/drawing/2014/main" val="3772629480"/>
                    </a:ext>
                  </a:extLst>
                </a:gridCol>
              </a:tblGrid>
              <a:tr h="248985">
                <a:tc>
                  <a:txBody>
                    <a:bodyPr/>
                    <a:lstStyle/>
                    <a:p>
                      <a:pPr algn="l" fontAlgn="b"/>
                      <a:r>
                        <a:rPr lang="en-GB" sz="1100" u="none" strike="noStrike" dirty="0">
                          <a:effectLst/>
                        </a:rPr>
                        <a:t>Pathway</a:t>
                      </a:r>
                      <a:endParaRPr lang="en-GB" sz="11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GB" sz="1100" u="none" strike="noStrike" dirty="0">
                          <a:effectLst/>
                        </a:rPr>
                        <a:t>Option Choices</a:t>
                      </a:r>
                      <a:endParaRPr lang="en-GB"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59028682"/>
                  </a:ext>
                </a:extLst>
              </a:tr>
              <a:tr h="2086411">
                <a:tc>
                  <a:txBody>
                    <a:bodyPr/>
                    <a:lstStyle/>
                    <a:p>
                      <a:pPr algn="ctr" fontAlgn="ctr"/>
                      <a:r>
                        <a:rPr lang="en-GB" sz="1100" b="0" i="0" u="none" strike="noStrike" dirty="0">
                          <a:solidFill>
                            <a:srgbClr val="000000"/>
                          </a:solidFill>
                          <a:effectLst/>
                          <a:latin typeface="Calibri" panose="020F0502020204030204" pitchFamily="34" charset="0"/>
                        </a:rPr>
                        <a:t>Achieve</a:t>
                      </a:r>
                    </a:p>
                  </a:txBody>
                  <a:tcPr marL="9525" marR="9525" marT="9525" marB="0" vert="vert270" anchor="ctr"/>
                </a:tc>
                <a:tc>
                  <a:txBody>
                    <a:bodyPr/>
                    <a:lstStyle/>
                    <a:p>
                      <a:pPr algn="ctr" fontAlgn="b"/>
                      <a:r>
                        <a:rPr lang="en-GB" sz="1100" b="0" i="0" u="none" strike="noStrike" dirty="0">
                          <a:solidFill>
                            <a:srgbClr val="000000"/>
                          </a:solidFill>
                          <a:effectLst/>
                          <a:latin typeface="Calibri" panose="020F0502020204030204" pitchFamily="34" charset="0"/>
                        </a:rPr>
                        <a:t>Pick One From:</a:t>
                      </a:r>
                    </a:p>
                    <a:p>
                      <a:pPr marL="171450" indent="-171450" algn="l" fontAlgn="b">
                        <a:buFont typeface="Arial" panose="020B0604020202020204" pitchFamily="34" charset="0"/>
                        <a:buChar char="•"/>
                      </a:pPr>
                      <a:r>
                        <a:rPr lang="en-GB" sz="1100" b="0" i="0" u="none" strike="noStrike" dirty="0">
                          <a:solidFill>
                            <a:srgbClr val="000000"/>
                          </a:solidFill>
                          <a:effectLst/>
                          <a:highlight>
                            <a:srgbClr val="FFFF00"/>
                          </a:highlight>
                          <a:latin typeface="Calibri" panose="020F0502020204030204" pitchFamily="34" charset="0"/>
                        </a:rPr>
                        <a:t>History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Photography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Child Development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Music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Hospitality &amp; Catering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Creative </a:t>
                      </a:r>
                      <a:r>
                        <a:rPr lang="en-GB" sz="1100" b="0" i="0" u="none" strike="noStrike" dirty="0" err="1">
                          <a:solidFill>
                            <a:srgbClr val="000000"/>
                          </a:solidFill>
                          <a:effectLst/>
                          <a:latin typeface="Calibri" panose="020F0502020204030204" pitchFamily="34" charset="0"/>
                        </a:rPr>
                        <a:t>iMedia</a:t>
                      </a:r>
                      <a:r>
                        <a:rPr lang="en-GB" sz="1100" b="0" i="0" u="none" strike="noStrike" dirty="0">
                          <a:solidFill>
                            <a:srgbClr val="000000"/>
                          </a:solidFill>
                          <a:effectLst/>
                          <a:latin typeface="Calibri" panose="020F0502020204030204" pitchFamily="34" charset="0"/>
                        </a:rPr>
                        <a:t> VOC </a:t>
                      </a: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Pick One From:</a:t>
                      </a:r>
                    </a:p>
                    <a:p>
                      <a:pPr marL="171450" indent="-171450" algn="l" fontAlgn="b">
                        <a:buFont typeface="Arial" panose="020B0604020202020204" pitchFamily="34" charset="0"/>
                        <a:buChar char="•"/>
                      </a:pPr>
                      <a:r>
                        <a:rPr lang="en-GB" sz="1100" b="0" i="0" u="none" strike="noStrike" dirty="0">
                          <a:solidFill>
                            <a:srgbClr val="000000"/>
                          </a:solidFill>
                          <a:effectLst/>
                          <a:highlight>
                            <a:srgbClr val="FFFF00"/>
                          </a:highlight>
                          <a:latin typeface="Calibri" panose="020F0502020204030204" pitchFamily="34" charset="0"/>
                        </a:rPr>
                        <a:t>Geography GCSE</a:t>
                      </a:r>
                    </a:p>
                    <a:p>
                      <a:pPr marL="171450" indent="-171450" algn="l" fontAlgn="b">
                        <a:buFont typeface="Arial" panose="020B0604020202020204" pitchFamily="34" charset="0"/>
                        <a:buChar char="•"/>
                      </a:pPr>
                      <a:r>
                        <a:rPr lang="en-GB" sz="1100" b="0" i="0" u="none" strike="noStrike" dirty="0">
                          <a:solidFill>
                            <a:srgbClr val="000000"/>
                          </a:solidFill>
                          <a:effectLst/>
                          <a:highlight>
                            <a:srgbClr val="FFFF00"/>
                          </a:highlight>
                          <a:latin typeface="Calibri" panose="020F0502020204030204" pitchFamily="34" charset="0"/>
                        </a:rPr>
                        <a:t>Sociology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Art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Engineering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Performing Arts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Sport Studies VOC</a:t>
                      </a: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b="0" i="0" u="none" strike="noStrike" dirty="0">
                          <a:solidFill>
                            <a:srgbClr val="000000"/>
                          </a:solidFill>
                          <a:effectLst/>
                          <a:latin typeface="Calibri" panose="020F0502020204030204" pitchFamily="34" charset="0"/>
                        </a:rPr>
                        <a:t>Pick One From:</a:t>
                      </a:r>
                    </a:p>
                    <a:p>
                      <a:pPr marL="171450" indent="-171450" algn="l" fontAlgn="b">
                        <a:buFont typeface="Arial" panose="020B0604020202020204" pitchFamily="34" charset="0"/>
                        <a:buChar char="•"/>
                      </a:pPr>
                      <a:r>
                        <a:rPr lang="en-GB" sz="1100" b="0" i="0" u="none" strike="noStrike" dirty="0">
                          <a:solidFill>
                            <a:srgbClr val="000000"/>
                          </a:solidFill>
                          <a:effectLst/>
                          <a:highlight>
                            <a:srgbClr val="FFFF00"/>
                          </a:highlight>
                          <a:latin typeface="Calibri" panose="020F0502020204030204" pitchFamily="34" charset="0"/>
                        </a:rPr>
                        <a:t>French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Dance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Child Development VOC</a:t>
                      </a:r>
                    </a:p>
                    <a:p>
                      <a:pPr marL="171450" indent="-171450" algn="l" fontAlgn="b">
                        <a:buFont typeface="Arial" panose="020B0604020202020204" pitchFamily="34" charset="0"/>
                        <a:buChar char="•"/>
                      </a:pPr>
                      <a:r>
                        <a:rPr lang="en-GB" sz="1100" b="0" i="0" u="none" strike="noStrike" dirty="0">
                          <a:solidFill>
                            <a:srgbClr val="000000"/>
                          </a:solidFill>
                          <a:effectLst/>
                          <a:highlight>
                            <a:srgbClr val="FFFF00"/>
                          </a:highlight>
                          <a:latin typeface="Calibri" panose="020F0502020204030204" pitchFamily="34" charset="0"/>
                        </a:rPr>
                        <a:t>RE GCSE</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Art VOC</a:t>
                      </a:r>
                    </a:p>
                    <a:p>
                      <a:pPr marL="171450" indent="-171450" algn="l" fontAlgn="b">
                        <a:buFont typeface="Arial" panose="020B0604020202020204" pitchFamily="34" charset="0"/>
                        <a:buChar char="•"/>
                      </a:pPr>
                      <a:r>
                        <a:rPr lang="en-GB" sz="1100" b="0" i="0" u="none" strike="noStrike" dirty="0">
                          <a:solidFill>
                            <a:srgbClr val="000000"/>
                          </a:solidFill>
                          <a:effectLst/>
                          <a:latin typeface="Calibri" panose="020F0502020204030204" pitchFamily="34" charset="0"/>
                        </a:rPr>
                        <a:t>Business Studies VOC</a:t>
                      </a: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p>
                      <a:pPr marL="0" indent="0" algn="l" fontAlgn="b">
                        <a:buFont typeface="Arial" panose="020B0604020202020204" pitchFamily="34" charset="0"/>
                        <a:buNone/>
                      </a:pPr>
                      <a:endParaRPr lang="en-GB" sz="1100" b="0" i="0" u="none" strike="noStrike" dirty="0">
                        <a:solidFill>
                          <a:srgbClr val="000000"/>
                        </a:solidFill>
                        <a:effectLst/>
                        <a:latin typeface="Calibri" panose="020F0502020204030204" pitchFamily="34" charset="0"/>
                      </a:endParaRPr>
                    </a:p>
                    <a:p>
                      <a:pPr marL="171450" indent="-171450" algn="l" fontAlgn="b">
                        <a:buFont typeface="Arial" panose="020B0604020202020204" pitchFamily="34" charset="0"/>
                        <a:buChar char="•"/>
                      </a:pP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6365634"/>
                  </a:ext>
                </a:extLst>
              </a:tr>
            </a:tbl>
          </a:graphicData>
        </a:graphic>
      </p:graphicFrame>
      <p:sp>
        <p:nvSpPr>
          <p:cNvPr id="13" name="TextBox 12">
            <a:extLst>
              <a:ext uri="{FF2B5EF4-FFF2-40B4-BE49-F238E27FC236}">
                <a16:creationId xmlns:a16="http://schemas.microsoft.com/office/drawing/2014/main" id="{D1D7036A-16C9-4DE5-8109-C2C8E58A0775}"/>
              </a:ext>
            </a:extLst>
          </p:cNvPr>
          <p:cNvSpPr txBox="1"/>
          <p:nvPr/>
        </p:nvSpPr>
        <p:spPr>
          <a:xfrm>
            <a:off x="466900" y="7676335"/>
            <a:ext cx="5905850" cy="1046440"/>
          </a:xfrm>
          <a:prstGeom prst="rect">
            <a:avLst/>
          </a:prstGeom>
          <a:noFill/>
        </p:spPr>
        <p:txBody>
          <a:bodyPr wrap="square" rtlCol="0">
            <a:spAutoFit/>
          </a:bodyPr>
          <a:lstStyle/>
          <a:p>
            <a:pPr lvl="0"/>
            <a:r>
              <a:rPr lang="en-US" sz="1200">
                <a:solidFill>
                  <a:prstClr val="black"/>
                </a:solidFill>
                <a:ea typeface="+mn-lt"/>
                <a:cs typeface="Calibri" panose="020F0502020204030204"/>
              </a:rPr>
              <a:t>Students in the Achieve Option Block must select at least one subject from French or history or geography or sociology or RE.</a:t>
            </a:r>
          </a:p>
          <a:p>
            <a:pPr lvl="0"/>
            <a:endParaRPr lang="en-US" sz="1200">
              <a:solidFill>
                <a:prstClr val="black"/>
              </a:solidFill>
              <a:ea typeface="+mn-lt"/>
              <a:cs typeface="Calibri" panose="020F0502020204030204"/>
            </a:endParaRPr>
          </a:p>
          <a:p>
            <a:pPr lvl="0"/>
            <a:r>
              <a:rPr lang="en-GB" sz="1400">
                <a:solidFill>
                  <a:prstClr val="black"/>
                </a:solidFill>
                <a:ea typeface="+mn-lt"/>
                <a:cs typeface="Calibri" panose="020F0502020204030204"/>
              </a:rPr>
              <a:t>N</a:t>
            </a:r>
            <a:r>
              <a:rPr lang="en-GB" sz="1200">
                <a:solidFill>
                  <a:prstClr val="black"/>
                </a:solidFill>
                <a:ea typeface="+mn-lt"/>
                <a:cs typeface="Calibri" panose="020F0502020204030204"/>
              </a:rPr>
              <a:t>ote: This will allow all students to explore a broad and balanced curriculum and ensure that coursework workload does not become unmanageable in year 11.</a:t>
            </a:r>
            <a:endParaRPr lang="en-US" dirty="0">
              <a:solidFill>
                <a:prstClr val="black"/>
              </a:solidFill>
              <a:ea typeface="+mn-lt"/>
              <a:cs typeface="Calibri" panose="020F0502020204030204"/>
            </a:endParaRPr>
          </a:p>
        </p:txBody>
      </p:sp>
    </p:spTree>
    <p:extLst>
      <p:ext uri="{BB962C8B-B14F-4D97-AF65-F5344CB8AC3E}">
        <p14:creationId xmlns:p14="http://schemas.microsoft.com/office/powerpoint/2010/main" val="348836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61" y="274320"/>
            <a:ext cx="6460371" cy="4871858"/>
          </a:xfrm>
          <a:prstGeom prst="rect">
            <a:avLst/>
          </a:prstGeom>
        </p:spPr>
      </p:pic>
      <p:sp>
        <p:nvSpPr>
          <p:cNvPr id="15" name="TextBox 14"/>
          <p:cNvSpPr txBox="1"/>
          <p:nvPr/>
        </p:nvSpPr>
        <p:spPr>
          <a:xfrm>
            <a:off x="1043880" y="5146178"/>
            <a:ext cx="4807131" cy="3139321"/>
          </a:xfrm>
          <a:prstGeom prst="rect">
            <a:avLst/>
          </a:prstGeom>
          <a:noFill/>
        </p:spPr>
        <p:txBody>
          <a:bodyPr wrap="square" rtlCol="0">
            <a:spAutoFit/>
          </a:bodyPr>
          <a:lstStyle/>
          <a:p>
            <a:pPr algn="ctr"/>
            <a:r>
              <a:rPr lang="en-GB" sz="5400" dirty="0"/>
              <a:t>Core Curriculum</a:t>
            </a:r>
          </a:p>
          <a:p>
            <a:pPr algn="ctr"/>
            <a:endParaRPr lang="en-GB" sz="5400" dirty="0"/>
          </a:p>
          <a:p>
            <a:pPr algn="ctr"/>
            <a:r>
              <a:rPr lang="en-GB" dirty="0"/>
              <a:t>Compulsory for ALL students </a:t>
            </a:r>
          </a:p>
          <a:p>
            <a:pPr algn="ctr"/>
            <a:r>
              <a:rPr lang="en-GB" dirty="0"/>
              <a:t>English Language </a:t>
            </a:r>
          </a:p>
          <a:p>
            <a:pPr algn="ctr"/>
            <a:r>
              <a:rPr lang="en-GB" dirty="0"/>
              <a:t>English Literature </a:t>
            </a:r>
          </a:p>
          <a:p>
            <a:pPr algn="ctr"/>
            <a:r>
              <a:rPr lang="en-GB" dirty="0"/>
              <a:t>Mathematics </a:t>
            </a:r>
          </a:p>
          <a:p>
            <a:pPr lvl="0" algn="ctr"/>
            <a:r>
              <a:rPr lang="en-GB" dirty="0">
                <a:solidFill>
                  <a:prstClr val="black"/>
                </a:solidFill>
              </a:rPr>
              <a:t>Triple Science</a:t>
            </a:r>
          </a:p>
        </p:txBody>
      </p:sp>
    </p:spTree>
    <p:extLst>
      <p:ext uri="{BB962C8B-B14F-4D97-AF65-F5344CB8AC3E}">
        <p14:creationId xmlns:p14="http://schemas.microsoft.com/office/powerpoint/2010/main" val="100614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t>Biology GCSE</a:t>
            </a:r>
            <a:endParaRPr lang="en-US" dirty="0"/>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49458" y="2904396"/>
            <a:ext cx="3624030" cy="4995749"/>
          </a:xfrm>
        </p:spPr>
        <p:txBody>
          <a:bodyPr vert="horz" lIns="91440" tIns="45720" rIns="91440" bIns="45720" rtlCol="0" anchor="t">
            <a:normAutofit fontScale="92500" lnSpcReduction="10000"/>
          </a:bodyPr>
          <a:lstStyle/>
          <a:p>
            <a:pPr marL="0" indent="0">
              <a:buNone/>
            </a:pPr>
            <a:r>
              <a:rPr lang="en-US" sz="1400" dirty="0"/>
              <a:t>Dates: The exams take place during </a:t>
            </a:r>
            <a:r>
              <a:rPr lang="en-US" sz="1400" b="1" dirty="0"/>
              <a:t>May/June </a:t>
            </a:r>
            <a:r>
              <a:rPr lang="en-US" sz="1400" dirty="0"/>
              <a:t>in </a:t>
            </a:r>
            <a:r>
              <a:rPr lang="en-US" sz="1400" b="1" dirty="0"/>
              <a:t>Year 11</a:t>
            </a:r>
            <a:r>
              <a:rPr lang="en-US" sz="1400" dirty="0"/>
              <a:t>. Paper 1 takes place in May. Paper 2 takes place in June.</a:t>
            </a:r>
          </a:p>
          <a:p>
            <a:pPr marL="0" indent="0">
              <a:buNone/>
            </a:pPr>
            <a:r>
              <a:rPr lang="en-US" sz="1400" dirty="0"/>
              <a:t>Coursework: No coursework.</a:t>
            </a:r>
          </a:p>
          <a:p>
            <a:pPr marL="0" indent="0">
              <a:buNone/>
            </a:pPr>
            <a:r>
              <a:rPr lang="en-US" sz="1400" dirty="0"/>
              <a:t>Required </a:t>
            </a:r>
            <a:r>
              <a:rPr lang="en-US" sz="1400" dirty="0" err="1"/>
              <a:t>Practicals</a:t>
            </a:r>
            <a:r>
              <a:rPr lang="en-US" sz="1400" dirty="0"/>
              <a:t>: There are also a number of experiments students need to know about. They are </a:t>
            </a:r>
            <a:r>
              <a:rPr lang="en-US" sz="1400" b="1" dirty="0"/>
              <a:t>not </a:t>
            </a:r>
            <a:r>
              <a:rPr lang="en-US" sz="1400" dirty="0"/>
              <a:t>controlled assessments but </a:t>
            </a:r>
            <a:r>
              <a:rPr lang="en-US" sz="1400" b="1" dirty="0"/>
              <a:t>15% </a:t>
            </a:r>
            <a:r>
              <a:rPr lang="en-US" sz="1400" dirty="0"/>
              <a:t>of the marks in the exam will come from questions about these practical’s.</a:t>
            </a:r>
            <a:endParaRPr lang="en-US" sz="1400" dirty="0">
              <a:ea typeface="+mn-lt"/>
              <a:cs typeface="+mn-lt"/>
            </a:endParaRPr>
          </a:p>
          <a:p>
            <a:pPr marL="0" indent="0">
              <a:buNone/>
            </a:pPr>
            <a:r>
              <a:rPr lang="en-US" sz="1400" dirty="0">
                <a:ea typeface="+mn-lt"/>
                <a:cs typeface="+mn-lt"/>
              </a:rPr>
              <a:t>Math’s : 10% of the marks in both papers come from Mathematical questions</a:t>
            </a:r>
          </a:p>
          <a:p>
            <a:pPr marL="0" indent="0">
              <a:buNone/>
            </a:pPr>
            <a:r>
              <a:rPr lang="en-US" sz="1400" u="sng" dirty="0">
                <a:ea typeface="+mn-lt"/>
                <a:cs typeface="+mn-lt"/>
              </a:rPr>
              <a:t>Topics Studied</a:t>
            </a:r>
            <a:r>
              <a:rPr lang="en-US" sz="1400" dirty="0">
                <a:ea typeface="+mn-lt"/>
                <a:cs typeface="+mn-lt"/>
              </a:rPr>
              <a:t>:</a:t>
            </a:r>
          </a:p>
          <a:p>
            <a:r>
              <a:rPr lang="en-US" sz="1400" dirty="0">
                <a:ea typeface="+mn-lt"/>
                <a:cs typeface="+mn-lt"/>
              </a:rPr>
              <a:t>Cell Structure</a:t>
            </a:r>
          </a:p>
          <a:p>
            <a:r>
              <a:rPr lang="en-US" sz="1400" dirty="0">
                <a:ea typeface="+mn-lt"/>
                <a:cs typeface="+mn-lt"/>
              </a:rPr>
              <a:t>Enzymes &amp; the Digestive System</a:t>
            </a:r>
          </a:p>
          <a:p>
            <a:r>
              <a:rPr lang="en-US" sz="1400" dirty="0">
                <a:ea typeface="+mn-lt"/>
                <a:cs typeface="+mn-lt"/>
              </a:rPr>
              <a:t>Infection &amp; Response</a:t>
            </a:r>
          </a:p>
          <a:p>
            <a:r>
              <a:rPr lang="en-US" sz="1400" dirty="0">
                <a:ea typeface="+mn-lt"/>
                <a:cs typeface="+mn-lt"/>
              </a:rPr>
              <a:t>The Nervous System</a:t>
            </a:r>
          </a:p>
          <a:p>
            <a:r>
              <a:rPr lang="en-US" sz="1400" dirty="0">
                <a:ea typeface="+mn-lt"/>
                <a:cs typeface="+mn-lt"/>
              </a:rPr>
              <a:t>The Endocrine System</a:t>
            </a:r>
          </a:p>
          <a:p>
            <a:r>
              <a:rPr lang="en-US" sz="1400" dirty="0">
                <a:ea typeface="+mn-lt"/>
                <a:cs typeface="+mn-lt"/>
              </a:rPr>
              <a:t>Bioenergetics</a:t>
            </a:r>
          </a:p>
          <a:p>
            <a:r>
              <a:rPr lang="en-US" sz="1400" dirty="0">
                <a:ea typeface="+mn-lt"/>
                <a:cs typeface="+mn-lt"/>
              </a:rPr>
              <a:t>Ecology </a:t>
            </a:r>
          </a:p>
          <a:p>
            <a:r>
              <a:rPr lang="en-US" sz="1400" dirty="0">
                <a:ea typeface="+mn-lt"/>
                <a:cs typeface="+mn-lt"/>
              </a:rPr>
              <a:t>Inheritance &amp; Genetics</a:t>
            </a:r>
          </a:p>
        </p:txBody>
      </p:sp>
      <p:sp>
        <p:nvSpPr>
          <p:cNvPr id="11" name="Text Placeholder 4"/>
          <p:cNvSpPr txBox="1">
            <a:spLocks/>
          </p:cNvSpPr>
          <p:nvPr/>
        </p:nvSpPr>
        <p:spPr>
          <a:xfrm>
            <a:off x="4255090" y="4792367"/>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73242" y="1160405"/>
            <a:ext cx="3633556"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b="1" dirty="0">
                <a:ea typeface="+mn-lt"/>
                <a:cs typeface="+mn-lt"/>
              </a:rPr>
              <a:t>Biology   </a:t>
            </a:r>
            <a:r>
              <a:rPr lang="en-US" sz="1400" dirty="0">
                <a:ea typeface="+mn-lt"/>
                <a:cs typeface="+mn-lt"/>
              </a:rPr>
              <a:t>Graded: 1-9</a:t>
            </a:r>
          </a:p>
          <a:p>
            <a:pPr marL="0" indent="0">
              <a:buNone/>
            </a:pPr>
            <a:r>
              <a:rPr lang="en-US" sz="1400" dirty="0">
                <a:ea typeface="+mn-lt"/>
                <a:cs typeface="+mn-lt"/>
              </a:rPr>
              <a:t>Exams: There are two exams for biology.</a:t>
            </a:r>
          </a:p>
          <a:p>
            <a:pPr marL="0" indent="0">
              <a:buNone/>
            </a:pPr>
            <a:r>
              <a:rPr lang="en-US" sz="1400" dirty="0">
                <a:ea typeface="+mn-lt"/>
                <a:cs typeface="+mn-lt"/>
              </a:rPr>
              <a:t>100 marks each. Both weighted </a:t>
            </a:r>
          </a:p>
          <a:p>
            <a:pPr marL="0" indent="0">
              <a:buNone/>
            </a:pPr>
            <a:r>
              <a:rPr lang="en-US" sz="1400" b="1" dirty="0">
                <a:ea typeface="+mn-lt"/>
                <a:cs typeface="+mn-lt"/>
              </a:rPr>
              <a:t>50%</a:t>
            </a:r>
          </a:p>
          <a:p>
            <a:pPr marL="0" indent="0">
              <a:buNone/>
            </a:pPr>
            <a:r>
              <a:rPr lang="en-US" sz="1400" b="1" dirty="0">
                <a:ea typeface="+mn-lt"/>
                <a:cs typeface="+mn-lt"/>
              </a:rPr>
              <a:t>Paper 1: </a:t>
            </a:r>
            <a:r>
              <a:rPr lang="en-US" sz="1400" dirty="0">
                <a:ea typeface="+mn-lt"/>
                <a:cs typeface="+mn-lt"/>
              </a:rPr>
              <a:t>Topic 1-9</a:t>
            </a:r>
          </a:p>
          <a:p>
            <a:pPr marL="0" indent="0">
              <a:buNone/>
            </a:pPr>
            <a:r>
              <a:rPr lang="en-US" sz="1400" b="1" dirty="0">
                <a:ea typeface="+mn-lt"/>
                <a:cs typeface="+mn-lt"/>
              </a:rPr>
              <a:t>Paper 2: </a:t>
            </a:r>
            <a:r>
              <a:rPr lang="en-US" sz="1400" dirty="0">
                <a:ea typeface="+mn-lt"/>
                <a:cs typeface="+mn-lt"/>
              </a:rPr>
              <a:t>Topics 10-18</a:t>
            </a:r>
            <a:endParaRPr lang="en-US" sz="1800" dirty="0">
              <a:ea typeface="+mn-lt"/>
              <a:cs typeface="+mn-lt"/>
            </a:endParaRP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090" y="1996811"/>
            <a:ext cx="2186657" cy="830997"/>
          </a:xfrm>
          <a:prstGeom prst="rect">
            <a:avLst/>
          </a:prstGeom>
          <a:noFill/>
        </p:spPr>
        <p:txBody>
          <a:bodyPr wrap="square" rtlCol="0" anchor="t">
            <a:spAutoFit/>
          </a:bodyPr>
          <a:lstStyle/>
          <a:p>
            <a:r>
              <a:rPr lang="en-US" sz="1200" dirty="0">
                <a:cs typeface="Calibri"/>
              </a:rPr>
              <a:t>100% examined</a:t>
            </a:r>
          </a:p>
          <a:p>
            <a:r>
              <a:rPr lang="en-US" sz="1200" dirty="0">
                <a:cs typeface="Calibri"/>
              </a:rPr>
              <a:t>There are 2 exams for biology.</a:t>
            </a:r>
          </a:p>
          <a:p>
            <a:r>
              <a:rPr lang="en-US" sz="1200" dirty="0">
                <a:cs typeface="Calibri"/>
              </a:rPr>
              <a:t>100 marks each. Both weighted </a:t>
            </a:r>
            <a:r>
              <a:rPr lang="en-US" sz="1200" b="1" dirty="0">
                <a:cs typeface="Calibri"/>
              </a:rPr>
              <a:t>50%</a:t>
            </a:r>
          </a:p>
        </p:txBody>
      </p:sp>
      <p:sp>
        <p:nvSpPr>
          <p:cNvPr id="22" name="TextBox 21"/>
          <p:cNvSpPr txBox="1"/>
          <p:nvPr/>
        </p:nvSpPr>
        <p:spPr>
          <a:xfrm>
            <a:off x="4198886" y="3220677"/>
            <a:ext cx="2186657" cy="1569660"/>
          </a:xfrm>
          <a:prstGeom prst="rect">
            <a:avLst/>
          </a:prstGeom>
          <a:noFill/>
        </p:spPr>
        <p:txBody>
          <a:bodyPr wrap="square" rtlCol="0" anchor="t">
            <a:spAutoFit/>
          </a:bodyPr>
          <a:lstStyle/>
          <a:p>
            <a:r>
              <a:rPr lang="en-US" sz="1200" dirty="0">
                <a:ea typeface="+mn-lt"/>
                <a:cs typeface="+mn-lt"/>
              </a:rPr>
              <a:t>All students at OPA follow the Triple Science pathway and will achieve a GCSE in each discipline:</a:t>
            </a:r>
          </a:p>
          <a:p>
            <a:r>
              <a:rPr lang="en-US" sz="1200" dirty="0">
                <a:ea typeface="+mn-lt"/>
                <a:cs typeface="+mn-lt"/>
              </a:rPr>
              <a:t>Biology</a:t>
            </a:r>
          </a:p>
          <a:p>
            <a:r>
              <a:rPr lang="en-US" sz="1200" dirty="0">
                <a:ea typeface="+mn-lt"/>
                <a:cs typeface="+mn-lt"/>
              </a:rPr>
              <a:t>Chemistry</a:t>
            </a:r>
          </a:p>
          <a:p>
            <a:r>
              <a:rPr lang="en-US" sz="1200" dirty="0">
                <a:ea typeface="+mn-lt"/>
                <a:cs typeface="+mn-lt"/>
              </a:rPr>
              <a:t>Physics </a:t>
            </a:r>
          </a:p>
          <a:p>
            <a:endParaRPr lang="en-US" sz="1200" dirty="0">
              <a:ea typeface="+mn-lt"/>
              <a:cs typeface="+mn-lt"/>
            </a:endParaRPr>
          </a:p>
        </p:txBody>
      </p:sp>
      <p:sp>
        <p:nvSpPr>
          <p:cNvPr id="23" name="TextBox 22"/>
          <p:cNvSpPr txBox="1"/>
          <p:nvPr/>
        </p:nvSpPr>
        <p:spPr>
          <a:xfrm>
            <a:off x="4255090" y="5402271"/>
            <a:ext cx="2186661" cy="1938992"/>
          </a:xfrm>
          <a:prstGeom prst="rect">
            <a:avLst/>
          </a:prstGeom>
          <a:noFill/>
        </p:spPr>
        <p:txBody>
          <a:bodyPr wrap="square" rtlCol="0" anchor="t">
            <a:spAutoFit/>
          </a:bodyPr>
          <a:lstStyle/>
          <a:p>
            <a:r>
              <a:rPr lang="en-GB" sz="1200" dirty="0">
                <a:cs typeface="Calibri"/>
              </a:rPr>
              <a:t>The majority of sixth forms and colleges will want students to have a minimum of grade 6 in the Science if they are to continue to studying them at A level.</a:t>
            </a:r>
          </a:p>
          <a:p>
            <a:r>
              <a:rPr lang="en-GB" sz="1200" dirty="0">
                <a:cs typeface="Calibri"/>
              </a:rPr>
              <a:t>Studying Science at A level can lead to exciting careers in STEM industries as well as higher education courses at university</a:t>
            </a:r>
          </a:p>
        </p:txBody>
      </p:sp>
      <p:sp>
        <p:nvSpPr>
          <p:cNvPr id="24" name="TextBox 23"/>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3906798" y="597354"/>
            <a:ext cx="247874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AQA</a:t>
            </a:r>
          </a:p>
          <a:p>
            <a:endParaRPr lang="en-GB" sz="2100" b="1" dirty="0">
              <a:cs typeface="Calibri Light"/>
            </a:endParaRPr>
          </a:p>
        </p:txBody>
      </p:sp>
      <p:pic>
        <p:nvPicPr>
          <p:cNvPr id="7" name="Picture 6"/>
          <p:cNvPicPr>
            <a:picLocks noChangeAspect="1"/>
          </p:cNvPicPr>
          <p:nvPr/>
        </p:nvPicPr>
        <p:blipFill>
          <a:blip r:embed="rId2"/>
          <a:stretch>
            <a:fillRect/>
          </a:stretch>
        </p:blipFill>
        <p:spPr>
          <a:xfrm>
            <a:off x="4362355" y="7427426"/>
            <a:ext cx="1826410" cy="1243972"/>
          </a:xfrm>
          <a:prstGeom prst="rect">
            <a:avLst/>
          </a:prstGeom>
        </p:spPr>
      </p:pic>
    </p:spTree>
    <p:extLst>
      <p:ext uri="{BB962C8B-B14F-4D97-AF65-F5344CB8AC3E}">
        <p14:creationId xmlns:p14="http://schemas.microsoft.com/office/powerpoint/2010/main" val="403610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t>Chemistry GCSE </a:t>
            </a:r>
            <a:endParaRPr lang="en-US" dirty="0"/>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317393" y="2495997"/>
            <a:ext cx="3624030" cy="5796070"/>
          </a:xfrm>
        </p:spPr>
        <p:txBody>
          <a:bodyPr vert="horz" lIns="91440" tIns="45720" rIns="91440" bIns="45720" rtlCol="0" anchor="t">
            <a:normAutofit/>
          </a:bodyPr>
          <a:lstStyle/>
          <a:p>
            <a:pPr marL="0" indent="0">
              <a:buNone/>
            </a:pPr>
            <a:r>
              <a:rPr lang="en-US" sz="1400" dirty="0"/>
              <a:t>Dates: The exams take place during </a:t>
            </a:r>
            <a:r>
              <a:rPr lang="en-US" sz="1400" b="1" dirty="0"/>
              <a:t>May/June </a:t>
            </a:r>
            <a:r>
              <a:rPr lang="en-US" sz="1400" dirty="0"/>
              <a:t>In </a:t>
            </a:r>
            <a:r>
              <a:rPr lang="en-US" sz="1400" b="1" dirty="0"/>
              <a:t>Year 11.</a:t>
            </a:r>
            <a:r>
              <a:rPr lang="en-US" sz="1400" dirty="0"/>
              <a:t>Paper 1 takes place in May. Paper 2 takes place in June.</a:t>
            </a:r>
          </a:p>
          <a:p>
            <a:pPr marL="0" indent="0">
              <a:buNone/>
            </a:pPr>
            <a:r>
              <a:rPr lang="en-US" sz="1400" dirty="0">
                <a:ea typeface="+mn-lt"/>
                <a:cs typeface="+mn-lt"/>
              </a:rPr>
              <a:t>Coursework: No coursework</a:t>
            </a:r>
          </a:p>
          <a:p>
            <a:pPr marL="0" indent="0">
              <a:buNone/>
            </a:pPr>
            <a:r>
              <a:rPr lang="en-US" sz="1400" dirty="0">
                <a:ea typeface="+mn-lt"/>
                <a:cs typeface="+mn-lt"/>
              </a:rPr>
              <a:t>Required Practicals: There are also a number of experiments students need to know about. They are </a:t>
            </a:r>
            <a:r>
              <a:rPr lang="en-US" sz="1400" b="1" dirty="0">
                <a:ea typeface="+mn-lt"/>
                <a:cs typeface="+mn-lt"/>
              </a:rPr>
              <a:t>not</a:t>
            </a:r>
            <a:r>
              <a:rPr lang="en-US" sz="1400" dirty="0">
                <a:ea typeface="+mn-lt"/>
                <a:cs typeface="+mn-lt"/>
              </a:rPr>
              <a:t> controlled assessments but </a:t>
            </a:r>
            <a:r>
              <a:rPr lang="en-US" sz="1400" b="1" dirty="0">
                <a:ea typeface="+mn-lt"/>
                <a:cs typeface="+mn-lt"/>
              </a:rPr>
              <a:t>15% </a:t>
            </a:r>
            <a:r>
              <a:rPr lang="en-US" sz="1400" dirty="0">
                <a:ea typeface="+mn-lt"/>
                <a:cs typeface="+mn-lt"/>
              </a:rPr>
              <a:t>of the marks in the exams will come from questions about these practical's .</a:t>
            </a:r>
          </a:p>
          <a:p>
            <a:pPr marL="0" indent="0">
              <a:buNone/>
            </a:pPr>
            <a:r>
              <a:rPr lang="en-US" sz="1400" dirty="0">
                <a:ea typeface="+mn-lt"/>
                <a:cs typeface="+mn-lt"/>
              </a:rPr>
              <a:t>Maths: 20% of the mark in both papers come from mathematical questions.</a:t>
            </a:r>
          </a:p>
          <a:p>
            <a:pPr marL="0" indent="0">
              <a:buNone/>
            </a:pPr>
            <a:r>
              <a:rPr lang="en-US" sz="1400" u="sng" dirty="0">
                <a:ea typeface="+mn-lt"/>
                <a:cs typeface="+mn-lt"/>
              </a:rPr>
              <a:t>Topics Studied</a:t>
            </a:r>
            <a:r>
              <a:rPr lang="en-US" sz="1400" dirty="0">
                <a:ea typeface="+mn-lt"/>
                <a:cs typeface="+mn-lt"/>
              </a:rPr>
              <a:t>:</a:t>
            </a:r>
          </a:p>
          <a:p>
            <a:r>
              <a:rPr lang="en-US" sz="1400" dirty="0">
                <a:ea typeface="+mn-lt"/>
                <a:cs typeface="+mn-lt"/>
              </a:rPr>
              <a:t>Atoms, Elements, Molecules &amp; Compounds</a:t>
            </a:r>
          </a:p>
          <a:p>
            <a:r>
              <a:rPr lang="en-US" sz="1400" dirty="0">
                <a:ea typeface="+mn-lt"/>
                <a:cs typeface="+mn-lt"/>
              </a:rPr>
              <a:t>The Periodic Table; Patterns &amp; Trends</a:t>
            </a:r>
          </a:p>
          <a:p>
            <a:r>
              <a:rPr lang="en-US" sz="1400" dirty="0">
                <a:ea typeface="+mn-lt"/>
                <a:cs typeface="+mn-lt"/>
              </a:rPr>
              <a:t>Ionic, Metallic and Covalent Bonding</a:t>
            </a:r>
          </a:p>
          <a:p>
            <a:r>
              <a:rPr lang="en-US" sz="1400" dirty="0">
                <a:ea typeface="+mn-lt"/>
                <a:cs typeface="+mn-lt"/>
              </a:rPr>
              <a:t>Quantitative Chemistry</a:t>
            </a:r>
          </a:p>
          <a:p>
            <a:r>
              <a:rPr lang="en-US" sz="1400" dirty="0">
                <a:ea typeface="+mn-lt"/>
                <a:cs typeface="+mn-lt"/>
              </a:rPr>
              <a:t>Energy Changes </a:t>
            </a:r>
          </a:p>
          <a:p>
            <a:r>
              <a:rPr lang="en-US" sz="1400" dirty="0">
                <a:ea typeface="+mn-lt"/>
                <a:cs typeface="+mn-lt"/>
              </a:rPr>
              <a:t>Rates of Reaction</a:t>
            </a:r>
          </a:p>
          <a:p>
            <a:r>
              <a:rPr lang="en-US" sz="1400" dirty="0">
                <a:ea typeface="+mn-lt"/>
                <a:cs typeface="+mn-lt"/>
              </a:rPr>
              <a:t>Extraction of Metals</a:t>
            </a:r>
          </a:p>
          <a:p>
            <a:r>
              <a:rPr lang="en-US" sz="1400" dirty="0">
                <a:ea typeface="+mn-lt"/>
                <a:cs typeface="+mn-lt"/>
              </a:rPr>
              <a:t>Environmental Chemistry</a:t>
            </a:r>
          </a:p>
          <a:p>
            <a:r>
              <a:rPr lang="en-US" sz="1400" dirty="0">
                <a:ea typeface="+mn-lt"/>
                <a:cs typeface="+mn-lt"/>
              </a:rPr>
              <a:t>Organic Chemistry</a:t>
            </a:r>
          </a:p>
          <a:p>
            <a:pPr marL="0" indent="0">
              <a:buNone/>
            </a:pPr>
            <a:endParaRPr lang="en-US" sz="1400" dirty="0">
              <a:ea typeface="+mn-lt"/>
              <a:cs typeface="+mn-lt"/>
            </a:endParaRPr>
          </a:p>
        </p:txBody>
      </p:sp>
      <p:sp>
        <p:nvSpPr>
          <p:cNvPr id="11" name="Text Placeholder 4"/>
          <p:cNvSpPr txBox="1">
            <a:spLocks/>
          </p:cNvSpPr>
          <p:nvPr/>
        </p:nvSpPr>
        <p:spPr>
          <a:xfrm>
            <a:off x="4255090" y="4506467"/>
            <a:ext cx="2353293" cy="407938"/>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73242" y="1160405"/>
            <a:ext cx="3633556"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ea typeface="+mn-lt"/>
                <a:cs typeface="+mn-lt"/>
              </a:rPr>
              <a:t>Graded: 1-9</a:t>
            </a:r>
          </a:p>
          <a:p>
            <a:pPr marL="0" indent="0">
              <a:buNone/>
            </a:pPr>
            <a:r>
              <a:rPr lang="en-US" sz="1400" dirty="0">
                <a:ea typeface="+mn-lt"/>
                <a:cs typeface="+mn-lt"/>
              </a:rPr>
              <a:t>Exams: There are two exams for Chemistry (100 marks each). Both weighted </a:t>
            </a:r>
            <a:r>
              <a:rPr lang="en-US" sz="1400" b="1" dirty="0">
                <a:ea typeface="+mn-lt"/>
                <a:cs typeface="+mn-lt"/>
              </a:rPr>
              <a:t>50%</a:t>
            </a:r>
          </a:p>
          <a:p>
            <a:pPr marL="0" indent="0">
              <a:buNone/>
            </a:pPr>
            <a:r>
              <a:rPr lang="en-US" sz="1400" b="1" dirty="0">
                <a:ea typeface="+mn-lt"/>
                <a:cs typeface="+mn-lt"/>
              </a:rPr>
              <a:t>Paper</a:t>
            </a:r>
            <a:r>
              <a:rPr lang="en-US" sz="1400" dirty="0">
                <a:ea typeface="+mn-lt"/>
                <a:cs typeface="+mn-lt"/>
              </a:rPr>
              <a:t> </a:t>
            </a:r>
            <a:r>
              <a:rPr lang="en-US" sz="1400" b="1" dirty="0">
                <a:ea typeface="+mn-lt"/>
                <a:cs typeface="+mn-lt"/>
              </a:rPr>
              <a:t>1</a:t>
            </a:r>
            <a:r>
              <a:rPr lang="en-US" sz="1400" dirty="0">
                <a:ea typeface="+mn-lt"/>
                <a:cs typeface="+mn-lt"/>
              </a:rPr>
              <a:t> : Topics 1-7</a:t>
            </a:r>
          </a:p>
          <a:p>
            <a:pPr marL="0" indent="0">
              <a:buNone/>
            </a:pPr>
            <a:r>
              <a:rPr lang="en-US" sz="1400" b="1" dirty="0">
                <a:ea typeface="+mn-lt"/>
                <a:cs typeface="+mn-lt"/>
              </a:rPr>
              <a:t>Paper 2</a:t>
            </a:r>
            <a:r>
              <a:rPr lang="en-US" sz="1400" dirty="0">
                <a:ea typeface="+mn-lt"/>
                <a:cs typeface="+mn-lt"/>
              </a:rPr>
              <a:t>: Topics 8-15</a:t>
            </a: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526" y="1910600"/>
            <a:ext cx="2186657" cy="954107"/>
          </a:xfrm>
          <a:prstGeom prst="rect">
            <a:avLst/>
          </a:prstGeom>
          <a:noFill/>
        </p:spPr>
        <p:txBody>
          <a:bodyPr wrap="square" rtlCol="0" anchor="t">
            <a:spAutoFit/>
          </a:bodyPr>
          <a:lstStyle/>
          <a:p>
            <a:r>
              <a:rPr lang="en-US" sz="1400" dirty="0">
                <a:cs typeface="Calibri"/>
              </a:rPr>
              <a:t>100% examined </a:t>
            </a:r>
          </a:p>
          <a:p>
            <a:r>
              <a:rPr lang="en-US" sz="1400" dirty="0">
                <a:cs typeface="Calibri"/>
              </a:rPr>
              <a:t>There 2 exams for Chemistry 100 marks each. Both weighted 50%</a:t>
            </a:r>
          </a:p>
        </p:txBody>
      </p:sp>
      <p:sp>
        <p:nvSpPr>
          <p:cNvPr id="22" name="TextBox 21"/>
          <p:cNvSpPr txBox="1"/>
          <p:nvPr/>
        </p:nvSpPr>
        <p:spPr>
          <a:xfrm>
            <a:off x="4255090" y="2864707"/>
            <a:ext cx="2186657" cy="1600438"/>
          </a:xfrm>
          <a:prstGeom prst="rect">
            <a:avLst/>
          </a:prstGeom>
          <a:noFill/>
        </p:spPr>
        <p:txBody>
          <a:bodyPr wrap="square" rtlCol="0" anchor="t">
            <a:spAutoFit/>
          </a:bodyPr>
          <a:lstStyle/>
          <a:p>
            <a:r>
              <a:rPr lang="en-US" sz="1400" dirty="0">
                <a:ea typeface="+mn-lt"/>
                <a:cs typeface="+mn-lt"/>
              </a:rPr>
              <a:t>All students at OPA follow the Triple Science pathway and will achieve a GCSE in each discipline:</a:t>
            </a:r>
          </a:p>
          <a:p>
            <a:r>
              <a:rPr lang="en-US" sz="1400" dirty="0">
                <a:ea typeface="+mn-lt"/>
                <a:cs typeface="+mn-lt"/>
              </a:rPr>
              <a:t>Biology</a:t>
            </a:r>
          </a:p>
          <a:p>
            <a:r>
              <a:rPr lang="en-US" sz="1400" dirty="0">
                <a:ea typeface="+mn-lt"/>
                <a:cs typeface="+mn-lt"/>
              </a:rPr>
              <a:t>Chemistry</a:t>
            </a:r>
          </a:p>
          <a:p>
            <a:r>
              <a:rPr lang="en-US" sz="1400" dirty="0">
                <a:ea typeface="+mn-lt"/>
                <a:cs typeface="+mn-lt"/>
              </a:rPr>
              <a:t>Physics </a:t>
            </a:r>
          </a:p>
        </p:txBody>
      </p:sp>
      <p:sp>
        <p:nvSpPr>
          <p:cNvPr id="23" name="TextBox 22"/>
          <p:cNvSpPr txBox="1"/>
          <p:nvPr/>
        </p:nvSpPr>
        <p:spPr>
          <a:xfrm>
            <a:off x="4255090" y="4878859"/>
            <a:ext cx="2186657" cy="2893100"/>
          </a:xfrm>
          <a:prstGeom prst="rect">
            <a:avLst/>
          </a:prstGeom>
          <a:noFill/>
        </p:spPr>
        <p:txBody>
          <a:bodyPr wrap="square" rtlCol="0" anchor="t">
            <a:spAutoFit/>
          </a:bodyPr>
          <a:lstStyle/>
          <a:p>
            <a:r>
              <a:rPr lang="en-GB" sz="1400" dirty="0">
                <a:cs typeface="Calibri"/>
              </a:rPr>
              <a:t>The majority of sixth forms and colleges will want students to have a minimum of grade 6 in the Sciences if they are to continue to studying them at A level.</a:t>
            </a:r>
          </a:p>
          <a:p>
            <a:endParaRPr lang="en-GB" sz="1400" dirty="0">
              <a:cs typeface="Calibri"/>
            </a:endParaRPr>
          </a:p>
          <a:p>
            <a:r>
              <a:rPr lang="en-GB" sz="1400" dirty="0">
                <a:cs typeface="Calibri"/>
              </a:rPr>
              <a:t>Studying Science at A level can lead to exciting careers in STEM industries as well as higher education courses at university </a:t>
            </a:r>
          </a:p>
        </p:txBody>
      </p:sp>
      <p:sp>
        <p:nvSpPr>
          <p:cNvPr id="24" name="TextBox 23"/>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3979354" y="597354"/>
            <a:ext cx="2280770" cy="563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AQA</a:t>
            </a:r>
          </a:p>
          <a:p>
            <a:endParaRPr lang="en-GB" sz="2100" b="1" dirty="0">
              <a:cs typeface="Calibri Light"/>
            </a:endParaRPr>
          </a:p>
        </p:txBody>
      </p:sp>
      <p:pic>
        <p:nvPicPr>
          <p:cNvPr id="7" name="Picture 6"/>
          <p:cNvPicPr>
            <a:picLocks noChangeAspect="1"/>
          </p:cNvPicPr>
          <p:nvPr/>
        </p:nvPicPr>
        <p:blipFill>
          <a:blip r:embed="rId2"/>
          <a:stretch>
            <a:fillRect/>
          </a:stretch>
        </p:blipFill>
        <p:spPr>
          <a:xfrm>
            <a:off x="4328252" y="7845853"/>
            <a:ext cx="1808132" cy="940883"/>
          </a:xfrm>
          <a:prstGeom prst="rect">
            <a:avLst/>
          </a:prstGeom>
        </p:spPr>
      </p:pic>
    </p:spTree>
    <p:extLst>
      <p:ext uri="{BB962C8B-B14F-4D97-AF65-F5344CB8AC3E}">
        <p14:creationId xmlns:p14="http://schemas.microsoft.com/office/powerpoint/2010/main" val="410902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t>Physics GCSE</a:t>
            </a:r>
            <a:endParaRPr lang="en-US" dirty="0"/>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82768" y="3206486"/>
            <a:ext cx="3624030" cy="5198671"/>
          </a:xfrm>
        </p:spPr>
        <p:txBody>
          <a:bodyPr vert="horz" lIns="91440" tIns="45720" rIns="91440" bIns="45720" rtlCol="0" anchor="t">
            <a:normAutofit/>
          </a:bodyPr>
          <a:lstStyle/>
          <a:p>
            <a:pPr marL="0" indent="0">
              <a:buNone/>
            </a:pPr>
            <a:r>
              <a:rPr lang="en-US" sz="1400" dirty="0">
                <a:ea typeface="+mn-lt"/>
                <a:cs typeface="+mn-lt"/>
              </a:rPr>
              <a:t>Coursework: No coursework</a:t>
            </a:r>
            <a:endParaRPr lang="en-US" dirty="0">
              <a:ea typeface="+mn-lt"/>
              <a:cs typeface="+mn-lt"/>
            </a:endParaRPr>
          </a:p>
          <a:p>
            <a:pPr marL="0" indent="0">
              <a:buNone/>
            </a:pPr>
            <a:r>
              <a:rPr lang="en-US" sz="1400" dirty="0">
                <a:cs typeface="Calibri" panose="020F0502020204030204"/>
              </a:rPr>
              <a:t>Required </a:t>
            </a:r>
            <a:r>
              <a:rPr lang="en-US" sz="1400" dirty="0" err="1">
                <a:cs typeface="Calibri" panose="020F0502020204030204"/>
              </a:rPr>
              <a:t>Practicals</a:t>
            </a:r>
            <a:r>
              <a:rPr lang="en-US" sz="1400" dirty="0">
                <a:cs typeface="Calibri" panose="020F0502020204030204"/>
              </a:rPr>
              <a:t>: There are also a number of experiments that students need to know about…..</a:t>
            </a:r>
            <a:r>
              <a:rPr lang="en-US" sz="1400" dirty="0">
                <a:ea typeface="+mn-lt"/>
                <a:cs typeface="Calibri" panose="020F0502020204030204"/>
              </a:rPr>
              <a:t>15% of the marks in the exam will come from questions about these </a:t>
            </a:r>
            <a:r>
              <a:rPr lang="en-US" sz="1400" dirty="0" err="1">
                <a:ea typeface="+mn-lt"/>
                <a:cs typeface="Calibri" panose="020F0502020204030204"/>
              </a:rPr>
              <a:t>practicals</a:t>
            </a:r>
            <a:r>
              <a:rPr lang="en-US" sz="1400" dirty="0">
                <a:ea typeface="+mn-lt"/>
                <a:cs typeface="Calibri" panose="020F0502020204030204"/>
              </a:rPr>
              <a:t>.</a:t>
            </a:r>
          </a:p>
          <a:p>
            <a:pPr marL="0" indent="0">
              <a:buNone/>
            </a:pPr>
            <a:r>
              <a:rPr lang="en-US" sz="1400" dirty="0" err="1">
                <a:ea typeface="+mn-lt"/>
                <a:cs typeface="Calibri" panose="020F0502020204030204"/>
              </a:rPr>
              <a:t>Maths</a:t>
            </a:r>
            <a:r>
              <a:rPr lang="en-US" sz="1400" dirty="0">
                <a:ea typeface="+mn-lt"/>
                <a:cs typeface="Calibri" panose="020F0502020204030204"/>
              </a:rPr>
              <a:t>: 30% of the mark in both papers come from mathematical questions. </a:t>
            </a:r>
          </a:p>
          <a:p>
            <a:pPr marL="0" indent="0">
              <a:buNone/>
            </a:pPr>
            <a:r>
              <a:rPr lang="en-US" sz="1400" u="sng" dirty="0">
                <a:ea typeface="+mn-lt"/>
                <a:cs typeface="Calibri" panose="020F0502020204030204"/>
              </a:rPr>
              <a:t>Topics studied</a:t>
            </a:r>
            <a:r>
              <a:rPr lang="en-US" sz="1400" dirty="0">
                <a:ea typeface="+mn-lt"/>
                <a:cs typeface="Calibri" panose="020F0502020204030204"/>
              </a:rPr>
              <a:t>:</a:t>
            </a:r>
          </a:p>
          <a:p>
            <a:pPr>
              <a:lnSpc>
                <a:spcPct val="100000"/>
              </a:lnSpc>
            </a:pPr>
            <a:r>
              <a:rPr lang="en-US" sz="1400" dirty="0">
                <a:ea typeface="+mn-lt"/>
                <a:cs typeface="+mn-lt"/>
              </a:rPr>
              <a:t>Energy</a:t>
            </a:r>
          </a:p>
          <a:p>
            <a:pPr>
              <a:lnSpc>
                <a:spcPct val="100000"/>
              </a:lnSpc>
            </a:pPr>
            <a:r>
              <a:rPr lang="en-US" sz="1400" dirty="0">
                <a:ea typeface="+mn-lt"/>
                <a:cs typeface="+mn-lt"/>
              </a:rPr>
              <a:t>Electricity</a:t>
            </a:r>
          </a:p>
          <a:p>
            <a:pPr>
              <a:lnSpc>
                <a:spcPct val="100000"/>
              </a:lnSpc>
            </a:pPr>
            <a:r>
              <a:rPr lang="en-US" sz="1400" dirty="0">
                <a:ea typeface="+mn-lt"/>
                <a:cs typeface="+mn-lt"/>
              </a:rPr>
              <a:t>Particle Model</a:t>
            </a:r>
          </a:p>
          <a:p>
            <a:pPr>
              <a:lnSpc>
                <a:spcPct val="100000"/>
              </a:lnSpc>
            </a:pPr>
            <a:r>
              <a:rPr lang="en-US" sz="1400" dirty="0">
                <a:ea typeface="+mn-lt"/>
                <a:cs typeface="+mn-lt"/>
              </a:rPr>
              <a:t>Atomic Structure &amp; Radioactivity</a:t>
            </a:r>
          </a:p>
          <a:p>
            <a:r>
              <a:rPr lang="en-US" sz="1400" dirty="0">
                <a:ea typeface="+mn-lt"/>
                <a:cs typeface="+mn-lt"/>
              </a:rPr>
              <a:t>Forces</a:t>
            </a:r>
          </a:p>
          <a:p>
            <a:r>
              <a:rPr lang="en-US" sz="1400" dirty="0">
                <a:ea typeface="+mn-lt"/>
                <a:cs typeface="+mn-lt"/>
              </a:rPr>
              <a:t>Waves</a:t>
            </a:r>
          </a:p>
          <a:p>
            <a:r>
              <a:rPr lang="en-US" sz="1400" dirty="0">
                <a:ea typeface="+mn-lt"/>
                <a:cs typeface="+mn-lt"/>
              </a:rPr>
              <a:t>Magnetism &amp; Electromagnetism</a:t>
            </a:r>
          </a:p>
          <a:p>
            <a:r>
              <a:rPr lang="en-US" sz="1400" dirty="0">
                <a:ea typeface="+mn-lt"/>
                <a:cs typeface="+mn-lt"/>
              </a:rPr>
              <a:t>Space</a:t>
            </a:r>
          </a:p>
        </p:txBody>
      </p:sp>
      <p:sp>
        <p:nvSpPr>
          <p:cNvPr id="11" name="Text Placeholder 4"/>
          <p:cNvSpPr txBox="1">
            <a:spLocks/>
          </p:cNvSpPr>
          <p:nvPr/>
        </p:nvSpPr>
        <p:spPr>
          <a:xfrm>
            <a:off x="4255091" y="457366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dirty="0">
                <a:solidFill>
                  <a:schemeClr val="bg1"/>
                </a:solidFill>
                <a:latin typeface="+mj-lt"/>
              </a:rPr>
              <a:t>Post  sixteen progression  routes.</a:t>
            </a:r>
          </a:p>
        </p:txBody>
      </p:sp>
      <p:sp>
        <p:nvSpPr>
          <p:cNvPr id="13" name="Content Placeholder 7"/>
          <p:cNvSpPr txBox="1">
            <a:spLocks/>
          </p:cNvSpPr>
          <p:nvPr/>
        </p:nvSpPr>
        <p:spPr>
          <a:xfrm>
            <a:off x="273242" y="1160405"/>
            <a:ext cx="3633556" cy="2257553"/>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ea typeface="+mn-lt"/>
                <a:cs typeface="+mn-lt"/>
              </a:rPr>
              <a:t>Grade: 1 – 9</a:t>
            </a:r>
          </a:p>
          <a:p>
            <a:pPr marL="0" indent="0">
              <a:buNone/>
            </a:pPr>
            <a:r>
              <a:rPr lang="en-US" sz="1400" dirty="0">
                <a:ea typeface="+mn-lt"/>
                <a:cs typeface="+mn-lt"/>
              </a:rPr>
              <a:t>Exams: There are 2 exams for Physics. 100 marks each. Both weighted 50%</a:t>
            </a:r>
          </a:p>
          <a:p>
            <a:pPr marL="0" indent="0">
              <a:buNone/>
            </a:pPr>
            <a:r>
              <a:rPr lang="en-US" sz="1400" dirty="0">
                <a:ea typeface="+mn-lt"/>
                <a:cs typeface="+mn-lt"/>
              </a:rPr>
              <a:t>Paper 1: Topics 1-4</a:t>
            </a:r>
          </a:p>
          <a:p>
            <a:pPr marL="0" indent="0">
              <a:buNone/>
            </a:pPr>
            <a:r>
              <a:rPr lang="en-US" sz="1400" dirty="0">
                <a:ea typeface="+mn-lt"/>
                <a:cs typeface="+mn-lt"/>
              </a:rPr>
              <a:t>Paper 2: Topics 5-8</a:t>
            </a:r>
          </a:p>
          <a:p>
            <a:pPr marL="0" indent="0">
              <a:buNone/>
            </a:pPr>
            <a:r>
              <a:rPr lang="en-US" sz="1400" dirty="0">
                <a:ea typeface="+mn-lt"/>
                <a:cs typeface="+mn-lt"/>
              </a:rPr>
              <a:t>Dates: The exams take place during May/June in Year 11. Paper 1 takes place in May. Paper 2 takes place in June.</a:t>
            </a: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526" y="1910600"/>
            <a:ext cx="2186657" cy="1015663"/>
          </a:xfrm>
          <a:prstGeom prst="rect">
            <a:avLst/>
          </a:prstGeom>
          <a:noFill/>
        </p:spPr>
        <p:txBody>
          <a:bodyPr wrap="square" rtlCol="0" anchor="t">
            <a:spAutoFit/>
          </a:bodyPr>
          <a:lstStyle/>
          <a:p>
            <a:r>
              <a:rPr lang="en-US" sz="1200" dirty="0"/>
              <a:t>100% examined</a:t>
            </a:r>
          </a:p>
          <a:p>
            <a:r>
              <a:rPr lang="en-US" sz="1200" dirty="0">
                <a:cs typeface="Calibri"/>
              </a:rPr>
              <a:t>There are two exams for physics.</a:t>
            </a:r>
          </a:p>
          <a:p>
            <a:r>
              <a:rPr lang="en-US" sz="1200" dirty="0">
                <a:cs typeface="Calibri"/>
              </a:rPr>
              <a:t>100 marks for each. Both weighted 50%</a:t>
            </a:r>
          </a:p>
        </p:txBody>
      </p:sp>
      <p:sp>
        <p:nvSpPr>
          <p:cNvPr id="22" name="TextBox 21"/>
          <p:cNvSpPr txBox="1"/>
          <p:nvPr/>
        </p:nvSpPr>
        <p:spPr>
          <a:xfrm>
            <a:off x="4243909" y="3110106"/>
            <a:ext cx="2186657" cy="1015663"/>
          </a:xfrm>
          <a:prstGeom prst="rect">
            <a:avLst/>
          </a:prstGeom>
          <a:noFill/>
        </p:spPr>
        <p:txBody>
          <a:bodyPr wrap="square" rtlCol="0" anchor="t">
            <a:spAutoFit/>
          </a:bodyPr>
          <a:lstStyle/>
          <a:p>
            <a:r>
              <a:rPr lang="en-US" sz="1200" dirty="0">
                <a:ea typeface="+mn-lt"/>
                <a:cs typeface="+mn-lt"/>
              </a:rPr>
              <a:t>All students at OPA follow the Triple Science pathway and will achieve a GCSE in each discipline Biology, Chemistry and Physics </a:t>
            </a:r>
          </a:p>
        </p:txBody>
      </p:sp>
      <p:sp>
        <p:nvSpPr>
          <p:cNvPr id="23" name="TextBox 22"/>
          <p:cNvSpPr txBox="1"/>
          <p:nvPr/>
        </p:nvSpPr>
        <p:spPr>
          <a:xfrm>
            <a:off x="4255524" y="5159145"/>
            <a:ext cx="2186661" cy="2123658"/>
          </a:xfrm>
          <a:prstGeom prst="rect">
            <a:avLst/>
          </a:prstGeom>
          <a:noFill/>
        </p:spPr>
        <p:txBody>
          <a:bodyPr wrap="square" rtlCol="0" anchor="t">
            <a:spAutoFit/>
          </a:bodyPr>
          <a:lstStyle/>
          <a:p>
            <a:r>
              <a:rPr lang="en-GB" sz="1200" dirty="0">
                <a:cs typeface="Calibri"/>
              </a:rPr>
              <a:t>The majority of sixth forms and colleges will want students to have a minimum of grade 6 in the sciences if they are to continue to study them at A level.</a:t>
            </a:r>
          </a:p>
          <a:p>
            <a:r>
              <a:rPr lang="en-GB" sz="1200" dirty="0">
                <a:cs typeface="Calibri"/>
              </a:rPr>
              <a:t>Studying Science at A Level can lead to exciting careers in STEM industries as well as higher education courses at university.</a:t>
            </a:r>
          </a:p>
          <a:p>
            <a:pPr marL="213995" indent="-213995">
              <a:buFont typeface="Arial" panose="020B0604020202020204" pitchFamily="34" charset="0"/>
              <a:buChar char="•"/>
            </a:pPr>
            <a:endParaRPr lang="en-GB" sz="1200" dirty="0">
              <a:cs typeface="Calibri"/>
            </a:endParaRPr>
          </a:p>
        </p:txBody>
      </p:sp>
      <p:sp>
        <p:nvSpPr>
          <p:cNvPr id="24" name="TextBox 23"/>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026830" y="502405"/>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AQA</a:t>
            </a:r>
          </a:p>
          <a:p>
            <a:endParaRPr lang="en-GB" sz="2100" b="1" dirty="0">
              <a:cs typeface="Calibri Light"/>
            </a:endParaRPr>
          </a:p>
        </p:txBody>
      </p:sp>
      <p:pic>
        <p:nvPicPr>
          <p:cNvPr id="7" name="Picture 6"/>
          <p:cNvPicPr>
            <a:picLocks noChangeAspect="1"/>
          </p:cNvPicPr>
          <p:nvPr/>
        </p:nvPicPr>
        <p:blipFill>
          <a:blip r:embed="rId2"/>
          <a:stretch>
            <a:fillRect/>
          </a:stretch>
        </p:blipFill>
        <p:spPr>
          <a:xfrm>
            <a:off x="4430514" y="7233400"/>
            <a:ext cx="1930349" cy="1298089"/>
          </a:xfrm>
          <a:prstGeom prst="rect">
            <a:avLst/>
          </a:prstGeom>
        </p:spPr>
      </p:pic>
    </p:spTree>
    <p:extLst>
      <p:ext uri="{BB962C8B-B14F-4D97-AF65-F5344CB8AC3E}">
        <p14:creationId xmlns:p14="http://schemas.microsoft.com/office/powerpoint/2010/main" val="95014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t>English Language GCSE</a:t>
            </a:r>
            <a:endParaRPr lang="en-US" dirty="0"/>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69399" y="3855533"/>
            <a:ext cx="3624030" cy="4668266"/>
          </a:xfrm>
        </p:spPr>
        <p:txBody>
          <a:bodyPr vert="horz" lIns="91440" tIns="45720" rIns="91440" bIns="45720" rtlCol="0" anchor="t">
            <a:normAutofit/>
          </a:bodyPr>
          <a:lstStyle/>
          <a:p>
            <a:pPr marL="0" indent="0">
              <a:buNone/>
            </a:pPr>
            <a:r>
              <a:rPr lang="en-US" sz="1400" dirty="0">
                <a:ea typeface="+mn-lt"/>
                <a:cs typeface="+mn-lt"/>
              </a:rPr>
              <a:t>This qualification covers:</a:t>
            </a:r>
            <a:endParaRPr lang="en-US" dirty="0">
              <a:ea typeface="+mn-lt"/>
              <a:cs typeface="+mn-lt"/>
            </a:endParaRPr>
          </a:p>
          <a:p>
            <a:r>
              <a:rPr lang="en-US" sz="1400" i="1" dirty="0">
                <a:cs typeface="Calibri" panose="020F0502020204030204"/>
              </a:rPr>
              <a:t>English Language Paper 1: Reading and Writing Fiction</a:t>
            </a:r>
          </a:p>
          <a:p>
            <a:r>
              <a:rPr lang="en-US" sz="1400" i="1" dirty="0">
                <a:cs typeface="Calibri" panose="020F0502020204030204"/>
              </a:rPr>
              <a:t>English Language Paper 2: Reading and Writing Non-Fiction</a:t>
            </a:r>
          </a:p>
          <a:p>
            <a:r>
              <a:rPr lang="en-US" sz="1400" i="1" dirty="0">
                <a:cs typeface="Calibri" panose="020F0502020204030204"/>
              </a:rPr>
              <a:t>Spoken Language Component</a:t>
            </a:r>
            <a:endParaRPr lang="en-US" i="1" dirty="0">
              <a:cs typeface="Calibri"/>
            </a:endParaRPr>
          </a:p>
          <a:p>
            <a:pPr marL="0" indent="0">
              <a:buNone/>
            </a:pPr>
            <a:endParaRPr lang="en-US" sz="1400" dirty="0"/>
          </a:p>
          <a:p>
            <a:pPr marL="0" indent="0">
              <a:buNone/>
            </a:pPr>
            <a:r>
              <a:rPr lang="en-US" sz="1400" b="1" dirty="0"/>
              <a:t>Main benefit of the qualification</a:t>
            </a:r>
            <a:endParaRPr lang="en-US" sz="1400" b="1" dirty="0">
              <a:ea typeface="+mn-lt"/>
              <a:cs typeface="+mn-lt"/>
            </a:endParaRPr>
          </a:p>
          <a:p>
            <a:pPr marL="0" indent="0">
              <a:buNone/>
            </a:pPr>
            <a:r>
              <a:rPr lang="en-US" sz="1400" dirty="0">
                <a:ea typeface="+mn-lt"/>
                <a:cs typeface="+mn-lt"/>
              </a:rPr>
              <a:t>A GCSE in English Language is mandatory for admission to almost all jobs and courses. The majority of courses expect at least a grade 5 at GCSE (a 'good' pass) and many expect a grade 6 or above. More broadly, a sound understanding of English language is vital  to a successful personal and professional life.</a:t>
            </a:r>
            <a:endParaRPr lang="en-US" sz="1400" b="1" dirty="0">
              <a:ea typeface="+mn-lt"/>
              <a:cs typeface="+mn-lt"/>
            </a:endParaRPr>
          </a:p>
        </p:txBody>
      </p:sp>
      <p:sp>
        <p:nvSpPr>
          <p:cNvPr id="11" name="Text Placeholder 4"/>
          <p:cNvSpPr txBox="1">
            <a:spLocks/>
          </p:cNvSpPr>
          <p:nvPr/>
        </p:nvSpPr>
        <p:spPr>
          <a:xfrm>
            <a:off x="4255091" y="3848835"/>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Post sixteen progression  routes.</a:t>
            </a:r>
          </a:p>
        </p:txBody>
      </p:sp>
      <p:sp>
        <p:nvSpPr>
          <p:cNvPr id="13" name="Content Placeholder 7"/>
          <p:cNvSpPr txBox="1">
            <a:spLocks/>
          </p:cNvSpPr>
          <p:nvPr/>
        </p:nvSpPr>
        <p:spPr>
          <a:xfrm>
            <a:off x="273242" y="1160405"/>
            <a:ext cx="3633556" cy="2483494"/>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ea typeface="+mn-lt"/>
                <a:cs typeface="+mn-lt"/>
              </a:rPr>
              <a:t>The AQA GCSE Language Qualification:</a:t>
            </a:r>
          </a:p>
          <a:p>
            <a:pPr marL="285750" indent="-285750"/>
            <a:r>
              <a:rPr lang="en-US" sz="1400" dirty="0">
                <a:ea typeface="+mn-lt"/>
                <a:cs typeface="+mn-lt"/>
              </a:rPr>
              <a:t>Develops students' reading and writing skills.</a:t>
            </a:r>
          </a:p>
          <a:p>
            <a:pPr marL="285750" indent="-285750"/>
            <a:r>
              <a:rPr lang="en-US" sz="1400" dirty="0">
                <a:ea typeface="+mn-lt"/>
                <a:cs typeface="+mn-lt"/>
              </a:rPr>
              <a:t>Allows students to read and enjoy a variety of short texts from both the 19th and 20th century.</a:t>
            </a:r>
          </a:p>
          <a:p>
            <a:pPr marL="285750" indent="-285750"/>
            <a:r>
              <a:rPr lang="en-US" sz="1400" dirty="0">
                <a:ea typeface="+mn-lt"/>
                <a:cs typeface="+mn-lt"/>
              </a:rPr>
              <a:t>Develops students’ critical understanding of non-fiction texts.</a:t>
            </a:r>
          </a:p>
          <a:p>
            <a:pPr marL="285750" indent="-285750"/>
            <a:r>
              <a:rPr lang="en-US" sz="1400" dirty="0">
                <a:ea typeface="+mn-lt"/>
                <a:cs typeface="+mn-lt"/>
              </a:rPr>
              <a:t>Affords students the opportunity to discuss a wide range of non-fiction topics.</a:t>
            </a: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55526" y="1910600"/>
            <a:ext cx="2186657" cy="830997"/>
          </a:xfrm>
          <a:prstGeom prst="rect">
            <a:avLst/>
          </a:prstGeom>
          <a:noFill/>
        </p:spPr>
        <p:txBody>
          <a:bodyPr wrap="square" rtlCol="0" anchor="t">
            <a:spAutoFit/>
          </a:bodyPr>
          <a:lstStyle/>
          <a:p>
            <a:r>
              <a:rPr lang="en-US" sz="1200" dirty="0">
                <a:cs typeface="Calibri"/>
              </a:rPr>
              <a:t>50% Reading and Writing Fiction Exam</a:t>
            </a:r>
          </a:p>
          <a:p>
            <a:r>
              <a:rPr lang="en-US" sz="1200" dirty="0">
                <a:cs typeface="Calibri"/>
              </a:rPr>
              <a:t>50% Reading and Writing Non-Fiction Exam</a:t>
            </a:r>
          </a:p>
        </p:txBody>
      </p:sp>
      <p:sp>
        <p:nvSpPr>
          <p:cNvPr id="23" name="TextBox 22"/>
          <p:cNvSpPr txBox="1"/>
          <p:nvPr/>
        </p:nvSpPr>
        <p:spPr>
          <a:xfrm>
            <a:off x="4255524" y="4406438"/>
            <a:ext cx="2186661" cy="1200329"/>
          </a:xfrm>
          <a:prstGeom prst="rect">
            <a:avLst/>
          </a:prstGeom>
          <a:noFill/>
        </p:spPr>
        <p:txBody>
          <a:bodyPr wrap="square" rtlCol="0" anchor="t">
            <a:spAutoFit/>
          </a:bodyPr>
          <a:lstStyle/>
          <a:p>
            <a:r>
              <a:rPr lang="en-GB" sz="1200" dirty="0">
                <a:cs typeface="Calibri"/>
              </a:rPr>
              <a:t>Most post 16 courses require at least a grade 5 in English. Students that do not achieve a grade 4 will need to resit.</a:t>
            </a:r>
          </a:p>
          <a:p>
            <a:pPr marL="213995" indent="-213995">
              <a:buFont typeface="Arial" panose="020B0604020202020204" pitchFamily="34" charset="0"/>
              <a:buChar char="•"/>
            </a:pPr>
            <a:endParaRPr lang="en-GB" sz="1200" dirty="0">
              <a:cs typeface="Calibri"/>
            </a:endParaRPr>
          </a:p>
        </p:txBody>
      </p:sp>
      <p:sp>
        <p:nvSpPr>
          <p:cNvPr id="24" name="TextBox 23"/>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075895" y="597354"/>
            <a:ext cx="3146165" cy="562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a:t>Examination Board</a:t>
            </a:r>
            <a:endParaRPr lang="en-GB" sz="2200">
              <a:ea typeface="+mj-lt"/>
              <a:cs typeface="+mj-lt"/>
            </a:endParaRPr>
          </a:p>
          <a:p>
            <a:r>
              <a:rPr lang="en-GB" sz="2200" b="1">
                <a:cs typeface="Calibri Light"/>
              </a:rPr>
              <a:t>AQA</a:t>
            </a:r>
          </a:p>
          <a:p>
            <a:endParaRPr lang="en-GB" sz="2100" b="1">
              <a:cs typeface="Calibri Light"/>
            </a:endParaRPr>
          </a:p>
        </p:txBody>
      </p:sp>
      <p:pic>
        <p:nvPicPr>
          <p:cNvPr id="7" name="Picture 8" descr="A close up of a piece of paper&#10;&#10;Description generated with very high confidence">
            <a:extLst>
              <a:ext uri="{FF2B5EF4-FFF2-40B4-BE49-F238E27FC236}">
                <a16:creationId xmlns:a16="http://schemas.microsoft.com/office/drawing/2014/main" id="{40DA98E7-3769-4B59-BF45-346AAE9A2F4A}"/>
              </a:ext>
            </a:extLst>
          </p:cNvPr>
          <p:cNvPicPr>
            <a:picLocks noChangeAspect="1"/>
          </p:cNvPicPr>
          <p:nvPr/>
        </p:nvPicPr>
        <p:blipFill>
          <a:blip r:embed="rId2"/>
          <a:stretch>
            <a:fillRect/>
          </a:stretch>
        </p:blipFill>
        <p:spPr>
          <a:xfrm>
            <a:off x="4245827" y="6294862"/>
            <a:ext cx="2199579" cy="2185640"/>
          </a:xfrm>
          <a:prstGeom prst="rect">
            <a:avLst/>
          </a:prstGeom>
        </p:spPr>
      </p:pic>
    </p:spTree>
    <p:extLst>
      <p:ext uri="{BB962C8B-B14F-4D97-AF65-F5344CB8AC3E}">
        <p14:creationId xmlns:p14="http://schemas.microsoft.com/office/powerpoint/2010/main" val="363656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806" y="476484"/>
            <a:ext cx="3398413" cy="484012"/>
          </a:xfrm>
        </p:spPr>
        <p:txBody>
          <a:bodyPr>
            <a:noAutofit/>
          </a:bodyPr>
          <a:lstStyle/>
          <a:p>
            <a:r>
              <a:rPr lang="en-GB" sz="2200" b="1" dirty="0"/>
              <a:t>English Literature GCSE</a:t>
            </a:r>
            <a:endParaRPr lang="en-US" dirty="0"/>
          </a:p>
        </p:txBody>
      </p:sp>
      <p:sp>
        <p:nvSpPr>
          <p:cNvPr id="5" name="Text Placeholder 4"/>
          <p:cNvSpPr>
            <a:spLocks noGrp="1"/>
          </p:cNvSpPr>
          <p:nvPr>
            <p:ph type="body" idx="1"/>
          </p:nvPr>
        </p:nvSpPr>
        <p:spPr>
          <a:xfrm>
            <a:off x="4255090" y="1324733"/>
            <a:ext cx="2186657" cy="499180"/>
          </a:xfrm>
          <a:solidFill>
            <a:srgbClr val="FF0000"/>
          </a:solidFill>
          <a:ln>
            <a:solidFill>
              <a:srgbClr val="FF0000"/>
            </a:solidFill>
          </a:ln>
        </p:spPr>
        <p:txBody>
          <a:bodyPr anchor="ctr">
            <a:normAutofit fontScale="92500" lnSpcReduction="20000"/>
          </a:bodyPr>
          <a:lstStyle/>
          <a:p>
            <a:r>
              <a:rPr lang="en-GB">
                <a:solidFill>
                  <a:schemeClr val="bg1"/>
                </a:solidFill>
                <a:latin typeface="+mj-lt"/>
              </a:rPr>
              <a:t>How is the course assessed?</a:t>
            </a:r>
          </a:p>
        </p:txBody>
      </p:sp>
      <p:sp>
        <p:nvSpPr>
          <p:cNvPr id="8" name="Content Placeholder 7"/>
          <p:cNvSpPr>
            <a:spLocks noGrp="1"/>
          </p:cNvSpPr>
          <p:nvPr>
            <p:ph sz="half" idx="2"/>
          </p:nvPr>
        </p:nvSpPr>
        <p:spPr>
          <a:xfrm>
            <a:off x="269399" y="3855533"/>
            <a:ext cx="3624030" cy="4668266"/>
          </a:xfrm>
        </p:spPr>
        <p:txBody>
          <a:bodyPr vert="horz" lIns="91440" tIns="45720" rIns="91440" bIns="45720" rtlCol="0" anchor="t">
            <a:normAutofit/>
          </a:bodyPr>
          <a:lstStyle/>
          <a:p>
            <a:pPr marL="0" indent="0">
              <a:buNone/>
            </a:pPr>
            <a:r>
              <a:rPr lang="en-US" sz="1400" dirty="0">
                <a:ea typeface="+mn-lt"/>
                <a:cs typeface="+mn-lt"/>
              </a:rPr>
              <a:t>This qualification covers:</a:t>
            </a:r>
            <a:endParaRPr lang="en-US" dirty="0">
              <a:ea typeface="+mn-lt"/>
              <a:cs typeface="+mn-lt"/>
            </a:endParaRPr>
          </a:p>
          <a:p>
            <a:r>
              <a:rPr lang="en-US" sz="1400" i="1" dirty="0">
                <a:cs typeface="Calibri"/>
              </a:rPr>
              <a:t>Shakespeare: Macbeth</a:t>
            </a:r>
          </a:p>
          <a:p>
            <a:r>
              <a:rPr lang="en-US" sz="1400" i="1" dirty="0">
                <a:cs typeface="Calibri"/>
              </a:rPr>
              <a:t>19th Century Text: A Christmas Carol</a:t>
            </a:r>
          </a:p>
          <a:p>
            <a:r>
              <a:rPr lang="en-US" sz="1400" i="1" dirty="0">
                <a:cs typeface="Calibri"/>
              </a:rPr>
              <a:t>Modern Play: An Inspector Calls</a:t>
            </a:r>
          </a:p>
          <a:p>
            <a:r>
              <a:rPr lang="en-US" sz="1400" i="1" dirty="0">
                <a:cs typeface="Calibri"/>
              </a:rPr>
              <a:t>Poetry: Power and Conflict Anthology (Inc. Seamus Heaney, William Wordsworth, Carol Ann Duffy etc.)</a:t>
            </a:r>
          </a:p>
          <a:p>
            <a:r>
              <a:rPr lang="en-US" sz="1400" i="1" dirty="0">
                <a:cs typeface="Calibri"/>
              </a:rPr>
              <a:t>Unseen Poetry</a:t>
            </a:r>
          </a:p>
          <a:p>
            <a:pPr marL="0" indent="0">
              <a:buNone/>
            </a:pPr>
            <a:endParaRPr lang="en-US" sz="1400" dirty="0"/>
          </a:p>
          <a:p>
            <a:pPr marL="0" indent="0">
              <a:buNone/>
            </a:pPr>
            <a:r>
              <a:rPr lang="en-US" sz="1400" b="1" dirty="0"/>
              <a:t>Main benefit of the qualification</a:t>
            </a:r>
            <a:endParaRPr lang="en-US" sz="1400" b="1" dirty="0">
              <a:ea typeface="+mn-lt"/>
              <a:cs typeface="+mn-lt"/>
            </a:endParaRPr>
          </a:p>
          <a:p>
            <a:pPr marL="0" indent="0">
              <a:buNone/>
            </a:pPr>
            <a:r>
              <a:rPr lang="en-US" sz="1400" dirty="0">
                <a:ea typeface="+mn-lt"/>
                <a:cs typeface="+mn-lt"/>
              </a:rPr>
              <a:t>A GCSE in English Literature helps students to improve vital literacy skills and to understand and interpret the world around them. Successful completion of the English Literature GCSE can lead to a career in law, journalism, advertising, business and many other areas.</a:t>
            </a:r>
            <a:endParaRPr lang="en-US" sz="1400" b="1" dirty="0">
              <a:ea typeface="+mn-lt"/>
              <a:cs typeface="+mn-lt"/>
            </a:endParaRPr>
          </a:p>
        </p:txBody>
      </p:sp>
      <p:sp>
        <p:nvSpPr>
          <p:cNvPr id="10" name="Text Placeholder 4"/>
          <p:cNvSpPr txBox="1">
            <a:spLocks/>
          </p:cNvSpPr>
          <p:nvPr/>
        </p:nvSpPr>
        <p:spPr>
          <a:xfrm>
            <a:off x="4255090" y="3066436"/>
            <a:ext cx="2186657" cy="428625"/>
          </a:xfrm>
          <a:prstGeom prst="rect">
            <a:avLst/>
          </a:prstGeom>
          <a:solidFill>
            <a:srgbClr val="FFC000"/>
          </a:solidFill>
          <a:ln>
            <a:solidFill>
              <a:srgbClr val="FFC000"/>
            </a:solidFill>
          </a:ln>
        </p:spPr>
        <p:txBody>
          <a:bodyPr vert="horz" lIns="68580" tIns="34291" rIns="68580" bIns="34291" rtlCol="0" anchor="ctr">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Suitable candidates?</a:t>
            </a:r>
          </a:p>
        </p:txBody>
      </p:sp>
      <p:sp>
        <p:nvSpPr>
          <p:cNvPr id="11" name="Text Placeholder 4"/>
          <p:cNvSpPr txBox="1">
            <a:spLocks/>
          </p:cNvSpPr>
          <p:nvPr/>
        </p:nvSpPr>
        <p:spPr>
          <a:xfrm>
            <a:off x="4255091" y="4141554"/>
            <a:ext cx="2186657" cy="428625"/>
          </a:xfrm>
          <a:prstGeom prst="rect">
            <a:avLst/>
          </a:prstGeom>
          <a:solidFill>
            <a:srgbClr val="FF0000"/>
          </a:solidFill>
          <a:ln>
            <a:solidFill>
              <a:srgbClr val="FF0000"/>
            </a:solidFill>
          </a:ln>
        </p:spPr>
        <p:txBody>
          <a:bodyPr vert="horz" lIns="68580" tIns="34291" rIns="68580" bIns="34291"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351">
                <a:solidFill>
                  <a:schemeClr val="bg1"/>
                </a:solidFill>
                <a:latin typeface="+mj-lt"/>
              </a:rPr>
              <a:t>Post sixteen progression  routes.</a:t>
            </a:r>
          </a:p>
        </p:txBody>
      </p:sp>
      <p:sp>
        <p:nvSpPr>
          <p:cNvPr id="13" name="Content Placeholder 7"/>
          <p:cNvSpPr txBox="1">
            <a:spLocks/>
          </p:cNvSpPr>
          <p:nvPr/>
        </p:nvSpPr>
        <p:spPr>
          <a:xfrm>
            <a:off x="273242" y="1160405"/>
            <a:ext cx="3633556" cy="2483494"/>
          </a:xfrm>
          <a:prstGeom prst="rect">
            <a:avLst/>
          </a:prstGeom>
        </p:spPr>
        <p:txBody>
          <a:bodyPr vert="horz" lIns="68580" tIns="34291" rIns="68580" bIns="34291"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ea typeface="+mn-lt"/>
                <a:cs typeface="+mn-lt"/>
              </a:rPr>
              <a:t>The AQA GCSE Literature Qualification:</a:t>
            </a:r>
          </a:p>
          <a:p>
            <a:pPr marL="285750" indent="-285750"/>
            <a:r>
              <a:rPr lang="en-US" sz="1400" dirty="0">
                <a:ea typeface="+mn-lt"/>
                <a:cs typeface="+mn-lt"/>
              </a:rPr>
              <a:t>Develops students' reading and writing skills.</a:t>
            </a:r>
          </a:p>
          <a:p>
            <a:pPr marL="285750" indent="-285750"/>
            <a:r>
              <a:rPr lang="en-US" sz="1400" dirty="0">
                <a:ea typeface="+mn-lt"/>
                <a:cs typeface="+mn-lt"/>
              </a:rPr>
              <a:t>Allows students to read and enjoy a variety of plays, poems and novels from 17th century to the present day.</a:t>
            </a:r>
          </a:p>
          <a:p>
            <a:pPr marL="285750" indent="-285750"/>
            <a:r>
              <a:rPr lang="en-US" sz="1400" dirty="0">
                <a:ea typeface="+mn-lt"/>
                <a:cs typeface="+mn-lt"/>
              </a:rPr>
              <a:t>Develops students’ critical understanding of their own world and those around them.</a:t>
            </a:r>
          </a:p>
          <a:p>
            <a:pPr marL="285750" indent="-285750"/>
            <a:r>
              <a:rPr lang="en-US" sz="1400" dirty="0">
                <a:ea typeface="+mn-lt"/>
                <a:cs typeface="+mn-lt"/>
              </a:rPr>
              <a:t>Affords students the opportunity to discuss a wide range of non-fiction topics.</a:t>
            </a:r>
          </a:p>
        </p:txBody>
      </p:sp>
      <p:cxnSp>
        <p:nvCxnSpPr>
          <p:cNvPr id="3" name="Straight Connector 2"/>
          <p:cNvCxnSpPr/>
          <p:nvPr/>
        </p:nvCxnSpPr>
        <p:spPr>
          <a:xfrm>
            <a:off x="4040729" y="1162079"/>
            <a:ext cx="69249" cy="76892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62491" y="1887260"/>
            <a:ext cx="2372726" cy="1015663"/>
          </a:xfrm>
          <a:prstGeom prst="rect">
            <a:avLst/>
          </a:prstGeom>
          <a:noFill/>
        </p:spPr>
        <p:txBody>
          <a:bodyPr wrap="square" rtlCol="0" anchor="t">
            <a:spAutoFit/>
          </a:bodyPr>
          <a:lstStyle/>
          <a:p>
            <a:r>
              <a:rPr lang="en-US" sz="1200" dirty="0">
                <a:cs typeface="Calibri"/>
              </a:rPr>
              <a:t>English Literature Paper 1 Exam: Macbeth and Jekyll and Hyde (40%)</a:t>
            </a:r>
          </a:p>
          <a:p>
            <a:r>
              <a:rPr lang="en-US" sz="1200" dirty="0">
                <a:cs typeface="Calibri"/>
              </a:rPr>
              <a:t>English Literature Paper 2: An Inspector Calls and Poetry (60%)</a:t>
            </a:r>
          </a:p>
        </p:txBody>
      </p:sp>
      <p:sp>
        <p:nvSpPr>
          <p:cNvPr id="22" name="TextBox 21"/>
          <p:cNvSpPr txBox="1"/>
          <p:nvPr/>
        </p:nvSpPr>
        <p:spPr>
          <a:xfrm>
            <a:off x="4254232" y="3500036"/>
            <a:ext cx="2186657" cy="276999"/>
          </a:xfrm>
          <a:prstGeom prst="rect">
            <a:avLst/>
          </a:prstGeom>
          <a:noFill/>
        </p:spPr>
        <p:txBody>
          <a:bodyPr wrap="square" rtlCol="0" anchor="t">
            <a:spAutoFit/>
          </a:bodyPr>
          <a:lstStyle/>
          <a:p>
            <a:r>
              <a:rPr lang="en-US" sz="1200">
                <a:ea typeface="+mn-lt"/>
                <a:cs typeface="+mn-lt"/>
              </a:rPr>
              <a:t>English Literature is compulsory.</a:t>
            </a:r>
          </a:p>
        </p:txBody>
      </p:sp>
      <p:sp>
        <p:nvSpPr>
          <p:cNvPr id="23" name="TextBox 22"/>
          <p:cNvSpPr txBox="1"/>
          <p:nvPr/>
        </p:nvSpPr>
        <p:spPr>
          <a:xfrm>
            <a:off x="4255524" y="4727035"/>
            <a:ext cx="2186661" cy="1754326"/>
          </a:xfrm>
          <a:prstGeom prst="rect">
            <a:avLst/>
          </a:prstGeom>
          <a:noFill/>
        </p:spPr>
        <p:txBody>
          <a:bodyPr wrap="square" rtlCol="0" anchor="t">
            <a:spAutoFit/>
          </a:bodyPr>
          <a:lstStyle/>
          <a:p>
            <a:r>
              <a:rPr lang="en-GB" sz="1200">
                <a:cs typeface="Calibri"/>
              </a:rPr>
              <a:t>Most post-16 courses require at least a grade 5 in English. English Literature is an excellent A Level that is particularly applicable to careers in law, journalism, publishing, business or teaching.</a:t>
            </a:r>
          </a:p>
          <a:p>
            <a:pPr marL="213995" indent="-213995">
              <a:buFont typeface="Arial" panose="020B0604020202020204" pitchFamily="34" charset="0"/>
              <a:buChar char="•"/>
            </a:pPr>
            <a:endParaRPr lang="en-GB" sz="1200">
              <a:cs typeface="Calibri"/>
            </a:endParaRPr>
          </a:p>
        </p:txBody>
      </p:sp>
      <p:sp>
        <p:nvSpPr>
          <p:cNvPr id="24" name="TextBox 23"/>
          <p:cNvSpPr txBox="1"/>
          <p:nvPr/>
        </p:nvSpPr>
        <p:spPr>
          <a:xfrm>
            <a:off x="4255523" y="8128159"/>
            <a:ext cx="2186657" cy="276999"/>
          </a:xfrm>
          <a:prstGeom prst="rect">
            <a:avLst/>
          </a:prstGeom>
          <a:noFill/>
        </p:spPr>
        <p:txBody>
          <a:bodyPr wrap="square" rtlCol="0" anchor="t">
            <a:spAutoFit/>
          </a:bodyPr>
          <a:lstStyle/>
          <a:p>
            <a:endParaRPr lang="en-US" sz="1200">
              <a:cs typeface="Calibri"/>
            </a:endParaRPr>
          </a:p>
        </p:txBody>
      </p:sp>
      <p:sp>
        <p:nvSpPr>
          <p:cNvPr id="6" name="Rectangle: Rounded Corners 5">
            <a:extLst>
              <a:ext uri="{FF2B5EF4-FFF2-40B4-BE49-F238E27FC236}">
                <a16:creationId xmlns:a16="http://schemas.microsoft.com/office/drawing/2014/main" id="{7D4C783E-78ED-4D63-AD0B-E6D50AD96A31}"/>
              </a:ext>
            </a:extLst>
          </p:cNvPr>
          <p:cNvSpPr/>
          <p:nvPr/>
        </p:nvSpPr>
        <p:spPr>
          <a:xfrm>
            <a:off x="171195" y="113894"/>
            <a:ext cx="6506437" cy="8934914"/>
          </a:xfrm>
          <a:prstGeom prst="round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3">
            <a:extLst>
              <a:ext uri="{FF2B5EF4-FFF2-40B4-BE49-F238E27FC236}">
                <a16:creationId xmlns:a16="http://schemas.microsoft.com/office/drawing/2014/main" id="{2FD7E8EA-B6F3-4D42-B77A-E6EA69BB7757}"/>
              </a:ext>
            </a:extLst>
          </p:cNvPr>
          <p:cNvSpPr txBox="1">
            <a:spLocks/>
          </p:cNvSpPr>
          <p:nvPr/>
        </p:nvSpPr>
        <p:spPr>
          <a:xfrm>
            <a:off x="4008846" y="597354"/>
            <a:ext cx="2263002" cy="5630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200" b="1" dirty="0"/>
              <a:t>Examination Board</a:t>
            </a:r>
            <a:endParaRPr lang="en-GB" sz="2200" dirty="0">
              <a:ea typeface="+mj-lt"/>
              <a:cs typeface="+mj-lt"/>
            </a:endParaRPr>
          </a:p>
          <a:p>
            <a:r>
              <a:rPr lang="en-GB" sz="2200" b="1" dirty="0">
                <a:cs typeface="Calibri Light"/>
              </a:rPr>
              <a:t>AQA</a:t>
            </a:r>
          </a:p>
          <a:p>
            <a:endParaRPr lang="en-GB" sz="2100" b="1" dirty="0">
              <a:cs typeface="Calibri Light"/>
            </a:endParaRPr>
          </a:p>
        </p:txBody>
      </p:sp>
      <p:pic>
        <p:nvPicPr>
          <p:cNvPr id="14" name="Picture 14" descr="A picture containing sitting, table, wooden, food&#10;&#10;Description generated with very high confidence">
            <a:extLst>
              <a:ext uri="{FF2B5EF4-FFF2-40B4-BE49-F238E27FC236}">
                <a16:creationId xmlns:a16="http://schemas.microsoft.com/office/drawing/2014/main" id="{068ECAC6-239A-4B84-8139-526450EF69FD}"/>
              </a:ext>
            </a:extLst>
          </p:cNvPr>
          <p:cNvPicPr>
            <a:picLocks noChangeAspect="1"/>
          </p:cNvPicPr>
          <p:nvPr/>
        </p:nvPicPr>
        <p:blipFill>
          <a:blip r:embed="rId2"/>
          <a:stretch>
            <a:fillRect/>
          </a:stretch>
        </p:blipFill>
        <p:spPr>
          <a:xfrm>
            <a:off x="4250357" y="6467475"/>
            <a:ext cx="2274152" cy="1798599"/>
          </a:xfrm>
          <a:prstGeom prst="rect">
            <a:avLst/>
          </a:prstGeom>
        </p:spPr>
      </p:pic>
    </p:spTree>
    <p:extLst>
      <p:ext uri="{BB962C8B-B14F-4D97-AF65-F5344CB8AC3E}">
        <p14:creationId xmlns:p14="http://schemas.microsoft.com/office/powerpoint/2010/main" val="2012566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D8C6C362090468A586B7CE7420515" ma:contentTypeVersion="12" ma:contentTypeDescription="Create a new document." ma:contentTypeScope="" ma:versionID="e50d4f2808ed32a1d6aff92cacdd0c9b">
  <xsd:schema xmlns:xsd="http://www.w3.org/2001/XMLSchema" xmlns:xs="http://www.w3.org/2001/XMLSchema" xmlns:p="http://schemas.microsoft.com/office/2006/metadata/properties" xmlns:ns3="d71370dc-3b3c-4c1b-a618-3e5fde54b0f9" xmlns:ns4="6dec94bd-ed10-45d2-a7e1-7cdce29c5b0f" targetNamespace="http://schemas.microsoft.com/office/2006/metadata/properties" ma:root="true" ma:fieldsID="d397dfb0a0503a2d7f0a578fe455e8ee" ns3:_="" ns4:_="">
    <xsd:import namespace="d71370dc-3b3c-4c1b-a618-3e5fde54b0f9"/>
    <xsd:import namespace="6dec94bd-ed10-45d2-a7e1-7cdce29c5b0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1370dc-3b3c-4c1b-a618-3e5fde54b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c94bd-ed10-45d2-a7e1-7cdce29c5b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27B66E-7CD8-4B2F-9D56-530A7A5BA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1370dc-3b3c-4c1b-a618-3e5fde54b0f9"/>
    <ds:schemaRef ds:uri="6dec94bd-ed10-45d2-a7e1-7cdce29c5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434064-C6FE-4304-983C-34C093E2F27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dec94bd-ed10-45d2-a7e1-7cdce29c5b0f"/>
    <ds:schemaRef ds:uri="http://purl.org/dc/terms/"/>
    <ds:schemaRef ds:uri="http://schemas.openxmlformats.org/package/2006/metadata/core-properties"/>
    <ds:schemaRef ds:uri="d71370dc-3b3c-4c1b-a618-3e5fde54b0f9"/>
    <ds:schemaRef ds:uri="http://www.w3.org/XML/1998/namespace"/>
    <ds:schemaRef ds:uri="http://purl.org/dc/dcmitype/"/>
  </ds:schemaRefs>
</ds:datastoreItem>
</file>

<file path=customXml/itemProps3.xml><?xml version="1.0" encoding="utf-8"?>
<ds:datastoreItem xmlns:ds="http://schemas.openxmlformats.org/officeDocument/2006/customXml" ds:itemID="{25F9593E-6D88-4BE2-AEDC-6CAEA62329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16149</TotalTime>
  <Words>6768</Words>
  <Application>Microsoft Office PowerPoint</Application>
  <PresentationFormat>On-screen Show (4:3)</PresentationFormat>
  <Paragraphs>734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T3Font_1</vt:lpstr>
      <vt:lpstr>Times New Roman</vt:lpstr>
      <vt:lpstr>Office Theme</vt:lpstr>
      <vt:lpstr>PowerPoint Presentation</vt:lpstr>
      <vt:lpstr>Option Guide</vt:lpstr>
      <vt:lpstr>Option Pathways </vt:lpstr>
      <vt:lpstr>PowerPoint Presentation</vt:lpstr>
      <vt:lpstr>Biology GCSE</vt:lpstr>
      <vt:lpstr>Chemistry GCSE </vt:lpstr>
      <vt:lpstr>Physics GCSE</vt:lpstr>
      <vt:lpstr>English Language GCSE</vt:lpstr>
      <vt:lpstr>English Literature GCSE</vt:lpstr>
      <vt:lpstr>Mathematics GCSE</vt:lpstr>
      <vt:lpstr>PowerPoint Presentation</vt:lpstr>
      <vt:lpstr>ART-BTEC</vt:lpstr>
      <vt:lpstr>Business-NCFE</vt:lpstr>
      <vt:lpstr>Child Development and Care-NCFE</vt:lpstr>
      <vt:lpstr>Creative &amp; Performing Arts  (CAPA) Drama-RSL</vt:lpstr>
      <vt:lpstr>Creative iMedia (ICT)-OCR</vt:lpstr>
      <vt:lpstr>Dance-RSL</vt:lpstr>
      <vt:lpstr>Engineering-RSL </vt:lpstr>
      <vt:lpstr>French-GCSE</vt:lpstr>
      <vt:lpstr>Geography-GCSE </vt:lpstr>
      <vt:lpstr>History-GCSE</vt:lpstr>
      <vt:lpstr>Hospitality and Catering-WJEC </vt:lpstr>
      <vt:lpstr>Music-RSL</vt:lpstr>
      <vt:lpstr>Photography-Pearsons</vt:lpstr>
      <vt:lpstr>Religious Studies-GCSE</vt:lpstr>
      <vt:lpstr>PowerPoint Presentation</vt:lpstr>
      <vt:lpstr>Sociology-GCSE </vt:lpstr>
    </vt:vector>
  </TitlesOfParts>
  <Company>Ormiston Park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Kelly</dc:creator>
  <cp:lastModifiedBy>Aaron McCulloch</cp:lastModifiedBy>
  <cp:revision>331</cp:revision>
  <cp:lastPrinted>2020-03-10T15:28:49Z</cp:lastPrinted>
  <dcterms:created xsi:type="dcterms:W3CDTF">2020-02-12T13:59:32Z</dcterms:created>
  <dcterms:modified xsi:type="dcterms:W3CDTF">2022-03-23T12:48:29Z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0x010100FF9D8C6C362090468A586B7CE7420515</vt:lpwstr>
  </property>
  <property fmtid="{D5CDD505-2E9C-101B-9397-08002B2CF9AE}" pid="3" name="Order">
    <vt:r8>126500</vt:r8>
  </property>
</Properties>
</file>